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7.jpeg" ContentType="image/jpe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6.png" ContentType="image/png"/>
  <Override PartName="/ppt/media/image9.png" ContentType="image/png"/>
  <Override PartName="/ppt/media/image20.png" ContentType="image/png"/>
  <Override PartName="/ppt/media/image18.png" ContentType="image/png"/>
  <Override PartName="/ppt/media/image12.png" ContentType="image/png"/>
  <Override PartName="/ppt/media/image31.png" ContentType="image/png"/>
  <Override PartName="/ppt/media/image36.png" ContentType="image/png"/>
  <Override PartName="/ppt/media/image4.png" ContentType="image/png"/>
  <Override PartName="/ppt/media/image15.jpeg" ContentType="image/jpeg"/>
  <Override PartName="/ppt/media/image13.png" ContentType="image/png"/>
  <Override PartName="/ppt/media/image32.png" ContentType="image/png"/>
  <Override PartName="/ppt/media/image39.png" ContentType="image/png"/>
  <Override PartName="/ppt/media/image41.png" ContentType="image/png"/>
  <Override PartName="/ppt/media/image40.png" ContentType="image/png"/>
  <Override PartName="/ppt/media/image30.png" ContentType="image/png"/>
  <Override PartName="/ppt/media/image42.png" ContentType="image/png"/>
  <Override PartName="/ppt/media/image3.png" ContentType="image/png"/>
  <Override PartName="/ppt/media/image35.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37.png" ContentType="image/png"/>
  <Override PartName="/ppt/media/image5.png" ContentType="image/png"/>
  <Override PartName="/ppt/media/image14.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trike="noStrike" u="none">
                <a:solidFill>
                  <a:schemeClr val="dk1"/>
                </a:solidFill>
                <a:effectLst/>
                <a:uFillTx/>
                <a:latin typeface="Arial"/>
              </a:rPr>
              <a:t>Click to move the slide</a:t>
            </a:r>
            <a:endParaRPr b="0" lang="en-US" sz="1800" strike="noStrike" u="none">
              <a:solidFill>
                <a:schemeClr val="dk1"/>
              </a:solidFill>
              <a:effectLst/>
              <a:uFillTx/>
              <a:latin typeface="Arial"/>
            </a:endParaRPr>
          </a:p>
        </p:txBody>
      </p:sp>
      <p:sp>
        <p:nvSpPr>
          <p:cNvPr id="1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9" name="PlaceHolder 4"/>
          <p:cNvSpPr>
            <a:spLocks noGrp="1"/>
          </p:cNvSpPr>
          <p:nvPr>
            <p:ph type="dt" idx="1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0" name="PlaceHolder 5"/>
          <p:cNvSpPr>
            <a:spLocks noGrp="1"/>
          </p:cNvSpPr>
          <p:nvPr>
            <p:ph type="ftr" idx="11"/>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1" name="PlaceHolder 6"/>
          <p:cNvSpPr>
            <a:spLocks noGrp="1"/>
          </p:cNvSpPr>
          <p:nvPr>
            <p:ph type="sldNum" idx="1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36A4A67E-DC0A-479D-81DB-94930AE9C5C5}"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534960" y="763560"/>
            <a:ext cx="6697440" cy="3766680"/>
          </a:xfrm>
          <a:prstGeom prst="rect">
            <a:avLst/>
          </a:prstGeom>
          <a:ln w="0">
            <a:noFill/>
          </a:ln>
        </p:spPr>
      </p:sp>
      <p:sp>
        <p:nvSpPr>
          <p:cNvPr id="238" name="PlaceHolder 2"/>
          <p:cNvSpPr>
            <a:spLocks noGrp="1"/>
          </p:cNvSpPr>
          <p:nvPr>
            <p:ph type="body"/>
          </p:nvPr>
        </p:nvSpPr>
        <p:spPr>
          <a:xfrm>
            <a:off x="240840" y="4777560"/>
            <a:ext cx="7193520" cy="4521240"/>
          </a:xfrm>
          <a:prstGeom prst="rect">
            <a:avLst/>
          </a:prstGeom>
          <a:noFill/>
          <a:ln w="0">
            <a:noFill/>
          </a:ln>
        </p:spPr>
        <p:txBody>
          <a:bodyPr lIns="0" rIns="0" tIns="0" bIns="0" anchor="t">
            <a:noAutofit/>
          </a:bodyPr>
          <a:p>
            <a:pPr indent="0">
              <a:lnSpc>
                <a:spcPct val="100000"/>
              </a:lnSpc>
              <a:spcBef>
                <a:spcPts val="1191"/>
              </a:spcBef>
              <a:spcAft>
                <a:spcPts val="992"/>
              </a:spcAft>
              <a:buNone/>
              <a:tabLst>
                <a:tab algn="l" pos="0"/>
              </a:tabLst>
            </a:pPr>
            <a:r>
              <a:rPr b="1" lang="en-US" sz="1600" strike="noStrike" u="none">
                <a:solidFill>
                  <a:srgbClr val="000000"/>
                </a:solidFill>
                <a:effectLst/>
                <a:uFillTx/>
                <a:latin typeface="Calibri"/>
                <a:ea typeface="DejaVu Sans"/>
              </a:rPr>
              <a:t>Here I introduce the effective interaction used in the coarse-grained model. The Lennard–Jones potential includes a strong short-range repulsion that prevents particle overlap and a weaker long-range attraction that promotes compaction and cohesion. The balance between these two terms sets a preferred separation between particles.In the context of our simulations, this potential provides a minimal physical description of interparticle interactions without introducing chemical detail.</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Repulsion term</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When particles get very close</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Represents strong short-range repulsion</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Physically: particles cannot overlap</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Dominates when r is small</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This is the repulsive part</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Attraction term</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This term is negative</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Represents weak attraction at longer distances</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Physically: van der Waals attraction</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Dominates at moderate r</a:t>
            </a: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 This is the attractive part</a:t>
            </a:r>
            <a:endParaRPr b="0" lang="en-US" sz="1600" strike="noStrike" u="none">
              <a:solidFill>
                <a:srgbClr val="000000"/>
              </a:solidFill>
              <a:effectLst/>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533520" y="763560"/>
            <a:ext cx="6703560" cy="3769920"/>
          </a:xfrm>
          <a:prstGeom prst="rect">
            <a:avLst/>
          </a:prstGeom>
          <a:ln w="0">
            <a:noFill/>
          </a:ln>
        </p:spPr>
      </p:sp>
      <p:sp>
        <p:nvSpPr>
          <p:cNvPr id="240" name="PlaceHolder 2"/>
          <p:cNvSpPr>
            <a:spLocks noGrp="1"/>
          </p:cNvSpPr>
          <p:nvPr>
            <p:ph type="body"/>
          </p:nvPr>
        </p:nvSpPr>
        <p:spPr>
          <a:xfrm>
            <a:off x="206640" y="4674240"/>
            <a:ext cx="7216560" cy="452412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rPr>
              <a:t>The Helfrich–Canham model describes how a membrane resists bending by assigning an energy cost when the membrane shape deviates from a preferred curvature. The bending rigidity κ determines how stiff the membrane is, while the spontaneous curvature C</a:t>
            </a:r>
            <a:r>
              <a:rPr b="0" lang="en-US" sz="1600" strike="noStrike" u="none" baseline="-8000">
                <a:solidFill>
                  <a:srgbClr val="000000"/>
                </a:solidFill>
                <a:effectLst/>
                <a:uFillTx/>
                <a:latin typeface="Arial"/>
              </a:rPr>
              <a:t>0</a:t>
            </a:r>
            <a:r>
              <a:rPr b="0" lang="en-US" sz="1600" strike="noStrike" u="none">
                <a:solidFill>
                  <a:srgbClr val="000000"/>
                </a:solidFill>
                <a:effectLst/>
                <a:uFillTx/>
                <a:latin typeface="Arial"/>
              </a:rPr>
              <a:t> (r) represents local tendencies of the membrane to bend, for example due to asymmetry or protein binding. The Gaussian curvature term, with coefficient κ̄, remains constant as long as the membrane is closed and its topology does not change.</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To maintain a physically realistic membrane, constraints on the total surface area and the enclosed volume are imposed using the parameters λ and p. These constraints prevent unphysical stretching or compression of the membrane and allow control of the internal pressure, which is important for modeling a genome confined within a membrane.</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For simulations, the bending energy from the continuum membrane theory is rewritten in a more practical, discrete form using a triangulated surface. In this approach, the membrane is represented by connected triangular facets, and the local curvature is approximated by the dihedral angles between neighboring faces. This angle-based formulation is well suited for numerical implementation and enables efficient evaluation of membrane bending energy in Monte Carlo simulations, while still preserving the essential elastic behavior of the theoretical Helfrich–Canham model.</a:t>
            </a:r>
            <a:endParaRPr b="0" lang="en-US" sz="1600" strike="noStrike" u="none">
              <a:solidFill>
                <a:srgbClr val="000000"/>
              </a:solidFill>
              <a:effectLst/>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533520" y="763560"/>
            <a:ext cx="6702120" cy="3769920"/>
          </a:xfrm>
          <a:prstGeom prst="rect">
            <a:avLst/>
          </a:prstGeom>
          <a:ln w="0">
            <a:noFill/>
          </a:ln>
        </p:spPr>
      </p:sp>
      <p:sp>
        <p:nvSpPr>
          <p:cNvPr id="242" name="PlaceHolder 2"/>
          <p:cNvSpPr>
            <a:spLocks noGrp="1"/>
          </p:cNvSpPr>
          <p:nvPr>
            <p:ph type="body"/>
          </p:nvPr>
        </p:nvSpPr>
        <p:spPr>
          <a:xfrm>
            <a:off x="367200" y="4777560"/>
            <a:ext cx="7147440" cy="4523760"/>
          </a:xfrm>
          <a:prstGeom prst="rect">
            <a:avLst/>
          </a:prstGeom>
          <a:noFill/>
          <a:ln w="0">
            <a:noFill/>
          </a:ln>
        </p:spPr>
        <p:txBody>
          <a:bodyPr lIns="0" rIns="0" tIns="0" bIns="0" anchor="t">
            <a:noAutofit/>
          </a:bodyPr>
          <a:p>
            <a:pPr indent="0">
              <a:lnSpc>
                <a:spcPct val="100000"/>
              </a:lnSpc>
              <a:buNone/>
              <a:tabLst>
                <a:tab algn="l" pos="0"/>
              </a:tabLst>
            </a:pPr>
            <a:r>
              <a:rPr b="0" lang="en-US" sz="1400" strike="noStrike" u="none">
                <a:solidFill>
                  <a:srgbClr val="000000"/>
                </a:solidFill>
                <a:effectLst/>
                <a:uFillTx/>
                <a:latin typeface="Arial"/>
              </a:rPr>
              <a:t>Simple liquid models are idealized physical models used to describe the behavior of particles interacting through minimal, generic forces. These models capture essential features of liquids—such as excluded volume, attraction, and packing—without including chemical or molecular details. In this work,</a:t>
            </a:r>
            <a:endParaRPr b="0" lang="en-US" sz="1400" strike="noStrike" u="none">
              <a:solidFill>
                <a:srgbClr val="000000"/>
              </a:solidFill>
              <a:effectLst/>
              <a:uFillTx/>
              <a:latin typeface="Arial"/>
            </a:endParaRPr>
          </a:p>
          <a:p>
            <a:pPr indent="0">
              <a:lnSpc>
                <a:spcPct val="100000"/>
              </a:lnSpc>
              <a:buNone/>
              <a:tabLst>
                <a:tab algn="l" pos="0"/>
              </a:tabLst>
            </a:pPr>
            <a:r>
              <a:rPr b="0" lang="en-US" sz="1400" strike="noStrike" u="none">
                <a:solidFill>
                  <a:srgbClr val="000000"/>
                </a:solidFill>
                <a:effectLst/>
                <a:uFillTx/>
                <a:latin typeface="Arial"/>
              </a:rPr>
              <a:t>we employ the hard-sphere model and the Lennard–Jones model as simple liquid descriptions. The hard-sphere model represents particles as impenetrable spheres and is used to study systems where excluded-volume effects dominate, such as crowded environments and dense suspensions.</a:t>
            </a:r>
            <a:endParaRPr b="0" lang="en-US" sz="1400" strike="noStrike" u="none">
              <a:solidFill>
                <a:srgbClr val="000000"/>
              </a:solidFill>
              <a:effectLst/>
              <a:uFillTx/>
              <a:latin typeface="Arial"/>
            </a:endParaRPr>
          </a:p>
          <a:p>
            <a:pPr indent="0">
              <a:lnSpc>
                <a:spcPct val="100000"/>
              </a:lnSpc>
              <a:buNone/>
              <a:tabLst>
                <a:tab algn="l" pos="0"/>
              </a:tabLst>
            </a:pPr>
            <a:r>
              <a:rPr b="0" lang="en-US" sz="1400" strike="noStrike" u="none">
                <a:solidFill>
                  <a:srgbClr val="000000"/>
                </a:solidFill>
                <a:effectLst/>
                <a:uFillTx/>
                <a:latin typeface="Arial"/>
              </a:rPr>
              <a:t>The Lennard–Jones model includes both short-range repulsive and longer-range attractive interactions between particles. It provides a simple yet effective description of non-ideal fluids and condensed matter systems, where intermolecular attraction plays an important role. In coarse-grained simulations, this model is widely used to represent effective interactions between particles in crowded environments.</a:t>
            </a:r>
            <a:endParaRPr b="0" lang="en-US" sz="1400" strike="noStrike" u="none">
              <a:solidFill>
                <a:srgbClr val="000000"/>
              </a:solidFill>
              <a:effectLst/>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533520" y="763560"/>
            <a:ext cx="6700320" cy="3768480"/>
          </a:xfrm>
          <a:prstGeom prst="rect">
            <a:avLst/>
          </a:prstGeom>
          <a:ln w="0">
            <a:noFill/>
          </a:ln>
        </p:spPr>
      </p:sp>
      <p:sp>
        <p:nvSpPr>
          <p:cNvPr id="244" name="PlaceHolder 2"/>
          <p:cNvSpPr>
            <a:spLocks noGrp="1"/>
          </p:cNvSpPr>
          <p:nvPr>
            <p:ph type="body"/>
          </p:nvPr>
        </p:nvSpPr>
        <p:spPr>
          <a:xfrm>
            <a:off x="777240" y="4777560"/>
            <a:ext cx="6213240" cy="4521600"/>
          </a:xfrm>
          <a:prstGeom prst="rect">
            <a:avLst/>
          </a:prstGeom>
          <a:noFill/>
          <a:ln w="0">
            <a:noFill/>
          </a:ln>
        </p:spPr>
        <p:txBody>
          <a:bodyPr lIns="0" rIns="0" tIns="0" bIns="0" anchor="t">
            <a:noAutofit/>
          </a:bodyPr>
          <a:p>
            <a:pPr indent="0">
              <a:lnSpc>
                <a:spcPct val="100000"/>
              </a:lnSpc>
              <a:buNone/>
              <a:tabLst>
                <a:tab algn="l" pos="0"/>
              </a:tabLst>
            </a:pPr>
            <a:r>
              <a:rPr b="1" lang="en-US" sz="1600" strike="noStrike" u="none">
                <a:solidFill>
                  <a:srgbClr val="000000"/>
                </a:solidFill>
                <a:effectLst/>
                <a:uFillTx/>
                <a:latin typeface="Arial"/>
              </a:rPr>
              <a:t>NPT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This acceptance rule ensures proper sampling of the isothermal–isobaric ensemble, allowing both particle moves and volume fluctuations consistent with the imposed pressure.</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Arial"/>
              </a:rPr>
              <a:t>NVT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Moves that lower the energy (ΔE&lt;0\Delta E &lt; 0ΔE&lt;0) are always accepted, while higher-energy moves are accepted with a probability that decreases exponentially with ΔE\Delta EΔE. This allows thermal fluctuations while favoring low-energy configurations.</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Arial"/>
              </a:rPr>
              <a:t>Key difference between NVT and NPT</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NVT: acceptance depends only on energy changes</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rPr>
              <a:t>NPT: acceptance includes energy, volume work, and entropic contributions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600" strike="noStrike" u="none">
              <a:solidFill>
                <a:srgbClr val="000000"/>
              </a:solidFill>
              <a:effectLst/>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536400" y="763560"/>
            <a:ext cx="6689520" cy="3763440"/>
          </a:xfrm>
          <a:prstGeom prst="rect">
            <a:avLst/>
          </a:prstGeom>
          <a:ln w="0">
            <a:noFill/>
          </a:ln>
        </p:spPr>
      </p:sp>
      <p:sp>
        <p:nvSpPr>
          <p:cNvPr id="246" name="PlaceHolder 2"/>
          <p:cNvSpPr>
            <a:spLocks noGrp="1"/>
          </p:cNvSpPr>
          <p:nvPr>
            <p:ph type="body"/>
          </p:nvPr>
        </p:nvSpPr>
        <p:spPr>
          <a:xfrm>
            <a:off x="777240" y="4777560"/>
            <a:ext cx="6209280" cy="383580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In terms of genomes, Orthopoxviruses are DNA viruses containing about 200 kilobase pairs of double-stranded DNA on average, forming a rigid, elongated dumbbell morphology with a contour size of about 250 nm in length and 200 nm in width. Coronaviruses,by contrast, are single-stranded RNA viruses with around 30 kilobase pairs and an average contour size of 50–</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140 nm. A general feature among these viruses is that their genomes are highly confined and crowded insidethe capsid. As a result, they may exhibit internal pressures ranging between 10–60 atm to facilitate genome injection into the host cell’s nucleus.</a:t>
            </a:r>
            <a:endParaRPr b="0" lang="en-US" sz="2000" strike="noStrike" u="none">
              <a:solidFill>
                <a:srgbClr val="000000"/>
              </a:solidFill>
              <a:effectLst/>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533520" y="763560"/>
            <a:ext cx="6703560" cy="3771720"/>
          </a:xfrm>
          <a:prstGeom prst="rect">
            <a:avLst/>
          </a:prstGeom>
          <a:ln w="0">
            <a:noFill/>
          </a:ln>
        </p:spPr>
      </p:sp>
      <p:sp>
        <p:nvSpPr>
          <p:cNvPr id="24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lnSpc>
                <a:spcPct val="100000"/>
              </a:lnSpc>
              <a:buNone/>
              <a:tabLst>
                <a:tab algn="l" pos="0"/>
              </a:tabLst>
            </a:pPr>
            <a:r>
              <a:rPr b="0" lang="en-US" sz="1800" strike="noStrike" u="none">
                <a:solidFill>
                  <a:srgbClr val="000000"/>
                </a:solidFill>
                <a:effectLst/>
                <a:uFillTx/>
                <a:latin typeface="Arial"/>
              </a:rPr>
              <a:t>The parameters a b,c set the size along each axis, determining whether the shape is elongated, flattened, or brick-like. a,b,c control the overall dimensions and aspect ratios n(shape parameter):Controls how rounded or box-like the surface n controls the roundness of the surface and edge sharpness </a:t>
            </a:r>
            <a:endParaRPr b="0" lang="en-US" sz="1800" strike="noStrike" u="none">
              <a:solidFill>
                <a:srgbClr val="000000"/>
              </a:solidFill>
              <a:effectLst/>
              <a:uFillTx/>
              <a:latin typeface="Arial"/>
            </a:endParaRPr>
          </a:p>
          <a:p>
            <a:pPr indent="0">
              <a:lnSpc>
                <a:spcPct val="100000"/>
              </a:lnSpc>
              <a:buNone/>
              <a:tabLst>
                <a:tab algn="l" pos="0"/>
              </a:tabLst>
            </a:pPr>
            <a:endParaRPr b="0" lang="en-US" sz="18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800" strike="noStrike" u="none">
                <a:solidFill>
                  <a:srgbClr val="000000"/>
                </a:solidFill>
                <a:effectLst/>
                <a:uFillTx/>
                <a:latin typeface="Arial"/>
              </a:rPr>
              <a:t>We use the superellipsoid model because it gives a smooth and flexible way to describe virus shape. By changing the parameters a b c, we control the overall size and aspect ratios, and by changing n, we control how rounded or box-like the surface is. This allows us to represent realistic virus shapes while keeping the curvature well defined, which is important for calculating membrane bending energy.</a:t>
            </a:r>
            <a:endParaRPr b="0" lang="en-US" sz="1800" strike="noStrike" u="none">
              <a:solidFill>
                <a:srgbClr val="000000"/>
              </a:solidFill>
              <a:effectLst/>
              <a:uFillTx/>
              <a:latin typeface="Arial"/>
            </a:endParaRPr>
          </a:p>
          <a:p>
            <a:pPr indent="0">
              <a:lnSpc>
                <a:spcPct val="100000"/>
              </a:lnSpc>
              <a:buNone/>
              <a:tabLst>
                <a:tab algn="l" pos="0"/>
              </a:tabLst>
            </a:pPr>
            <a:endParaRPr b="0" lang="en-US" sz="1800" strike="noStrike" u="none">
              <a:solidFill>
                <a:srgbClr val="000000"/>
              </a:solidFill>
              <a:effectLst/>
              <a:uFillTx/>
              <a:latin typeface="Arial"/>
            </a:endParaRPr>
          </a:p>
          <a:p>
            <a:pPr indent="0">
              <a:lnSpc>
                <a:spcPct val="100000"/>
              </a:lnSpc>
              <a:buNone/>
              <a:tabLst>
                <a:tab algn="l" pos="0"/>
              </a:tabLst>
            </a:pPr>
            <a:endParaRPr b="0" lang="en-US" sz="1200" strike="noStrike" u="none">
              <a:solidFill>
                <a:srgbClr val="000000"/>
              </a:solidFill>
              <a:effectLst/>
              <a:uFillTx/>
              <a:latin typeface="Arial"/>
            </a:endParaRPr>
          </a:p>
          <a:p>
            <a:pPr indent="0">
              <a:lnSpc>
                <a:spcPct val="100000"/>
              </a:lnSpc>
              <a:buNone/>
              <a:tabLst>
                <a:tab algn="l" pos="0"/>
              </a:tabLst>
            </a:pPr>
            <a:endParaRPr b="0" lang="en-US" sz="12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200" strike="noStrike" u="none">
              <a:solidFill>
                <a:srgbClr val="000000"/>
              </a:solidFill>
              <a:effectLst/>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533520" y="763560"/>
            <a:ext cx="6702120" cy="3769920"/>
          </a:xfrm>
          <a:prstGeom prst="rect">
            <a:avLst/>
          </a:prstGeom>
          <a:ln w="0">
            <a:noFill/>
          </a:ln>
        </p:spPr>
      </p:sp>
      <p:sp>
        <p:nvSpPr>
          <p:cNvPr id="224" name="PlaceHolder 2"/>
          <p:cNvSpPr>
            <a:spLocks noGrp="1"/>
          </p:cNvSpPr>
          <p:nvPr>
            <p:ph type="body"/>
          </p:nvPr>
        </p:nvSpPr>
        <p:spPr>
          <a:xfrm>
            <a:off x="777240" y="4777560"/>
            <a:ext cx="6215040" cy="4523400"/>
          </a:xfrm>
          <a:prstGeom prst="rect">
            <a:avLst/>
          </a:prstGeom>
          <a:noFill/>
          <a:ln w="0">
            <a:noFill/>
          </a:ln>
        </p:spPr>
        <p:txBody>
          <a:bodyPr lIns="0" rIns="0" tIns="0" bIns="0" anchor="t">
            <a:noAutofit/>
          </a:bodyPr>
          <a:p>
            <a:pPr indent="0">
              <a:lnSpc>
                <a:spcPct val="100000"/>
              </a:lnSpc>
              <a:buNone/>
              <a:tabLst>
                <a:tab algn="l" pos="0"/>
              </a:tabLst>
            </a:pPr>
            <a:r>
              <a:rPr b="0" lang="en-US" sz="2000" strike="noStrike" u="none">
                <a:solidFill>
                  <a:srgbClr val="000000"/>
                </a:solidFill>
                <a:effectLst/>
                <a:uFillTx/>
                <a:latin typeface="Arial"/>
              </a:rPr>
              <a:t>Viral infections significantly impact global health, driving pandemics and outbreaks. Enveloped</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viruses like Monkeypox and COVID-19 are surrounded by lipid membranes that protect their genomes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and enable infection by interacting with host cell receptors. Understanding these mechanisms is key to</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developing effective treatments.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Virions are acellular particles lacking cellular structures such as organelles.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536400" y="763560"/>
            <a:ext cx="6689520" cy="3763440"/>
          </a:xfrm>
          <a:prstGeom prst="rect">
            <a:avLst/>
          </a:prstGeom>
          <a:ln w="0">
            <a:noFill/>
          </a:ln>
        </p:spPr>
      </p:sp>
      <p:sp>
        <p:nvSpPr>
          <p:cNvPr id="226" name="PlaceHolder 2"/>
          <p:cNvSpPr>
            <a:spLocks noGrp="1"/>
          </p:cNvSpPr>
          <p:nvPr>
            <p:ph type="body"/>
          </p:nvPr>
        </p:nvSpPr>
        <p:spPr>
          <a:xfrm>
            <a:off x="777240" y="4777560"/>
            <a:ext cx="6208920" cy="451728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rPr>
              <a:t>This diagram shows the full life cycle of an enveloped RNA virus, such as SARS-CoV-2, inside a host cell, from entry to release of new virus particles.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The process begins when the virus binds to receptors on the cell surface, and enters the cell either through endocytosis or by fusing directly with the plasma membrane. Once inside, the viral membrane opens and releases RNA genome into the cytoplasm. Because the genome is positive-sense RNA, it can be translated immediately by host ribosomes to produce viral enzymes that form the replication machinery. These enzymes then copy the viral RNA, generating both new genomes and shorter RNAs used to make structural proteins. The structural proteins are produced in the endoplasmic reticulum and transported through the Golgi apparatus, where they assemble together with the viral RNA to form new virus particles. Finally, the newly assembled virions are packaged into vesicles and released from the cell, allowing them to infect neighboring cells and continue the infection cycle.</a:t>
            </a:r>
            <a:endParaRPr b="0" lang="en-US" sz="1600" strike="noStrike" u="non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536400" y="763560"/>
            <a:ext cx="6689520" cy="3763440"/>
          </a:xfrm>
          <a:prstGeom prst="rect">
            <a:avLst/>
          </a:prstGeom>
          <a:ln w="0">
            <a:noFill/>
          </a:ln>
        </p:spPr>
      </p:sp>
      <p:sp>
        <p:nvSpPr>
          <p:cNvPr id="228" name="PlaceHolder 2"/>
          <p:cNvSpPr>
            <a:spLocks noGrp="1"/>
          </p:cNvSpPr>
          <p:nvPr>
            <p:ph type="body"/>
          </p:nvPr>
        </p:nvSpPr>
        <p:spPr>
          <a:xfrm>
            <a:off x="777240" y="4777560"/>
            <a:ext cx="6209280" cy="4517640"/>
          </a:xfrm>
          <a:prstGeom prst="rect">
            <a:avLst/>
          </a:prstGeom>
          <a:noFill/>
          <a:ln w="0">
            <a:noFill/>
          </a:ln>
        </p:spPr>
        <p:txBody>
          <a:bodyPr lIns="0" rIns="0" tIns="0" bIns="0" anchor="t">
            <a:noAutofit/>
          </a:bodyPr>
          <a:p>
            <a:pPr indent="0">
              <a:lnSpc>
                <a:spcPct val="100000"/>
              </a:lnSpc>
              <a:buNone/>
              <a:tabLst>
                <a:tab algn="l" pos="0"/>
              </a:tabLst>
            </a:pPr>
            <a:r>
              <a:rPr b="1" lang="en-US" sz="2000" strike="noStrike" u="none">
                <a:solidFill>
                  <a:srgbClr val="000000"/>
                </a:solidFill>
                <a:effectLst/>
                <a:uFillTx/>
                <a:latin typeface="Calibri"/>
                <a:ea typeface="DejaVu Sans"/>
              </a:rPr>
              <a:t>In terms of genomes, Orthopoxviruses are DNA viruses containing about 200 kilobase pairs of double-stranded DNA on average, forming a rigid, elongated dumbbell morphology with a contour size of about 250 nm in length and 200 nm in width. Coronaviruses,by contrast, are single-stranded RNA viruses with around 30 kilobase pairs and an average contour size of 50–140 nm. A general feature among these viruses is that their genomes are highly confined and crowded insidethe capsid. As a result, they may exhibit internal pressures ranging between 10–60 atm to facilitate genome injection into the host cell’s nucleus.</a:t>
            </a:r>
            <a:endParaRPr b="0" lang="en-US" sz="2000" strike="noStrike" u="none">
              <a:solidFill>
                <a:srgbClr val="000000"/>
              </a:solidFill>
              <a:effectLst/>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534960" y="763560"/>
            <a:ext cx="6698880" cy="3768480"/>
          </a:xfrm>
          <a:prstGeom prst="rect">
            <a:avLst/>
          </a:prstGeom>
          <a:ln w="0">
            <a:noFill/>
          </a:ln>
        </p:spPr>
      </p:sp>
      <p:sp>
        <p:nvSpPr>
          <p:cNvPr id="230" name="PlaceHolder 2"/>
          <p:cNvSpPr>
            <a:spLocks noGrp="1"/>
          </p:cNvSpPr>
          <p:nvPr>
            <p:ph type="body"/>
          </p:nvPr>
        </p:nvSpPr>
        <p:spPr>
          <a:xfrm>
            <a:off x="218160" y="4708440"/>
            <a:ext cx="7238880" cy="4768560"/>
          </a:xfrm>
          <a:prstGeom prst="rect">
            <a:avLst/>
          </a:prstGeom>
          <a:noFill/>
          <a:ln w="0">
            <a:noFill/>
          </a:ln>
        </p:spPr>
        <p:txBody>
          <a:bodyPr lIns="0" rIns="0" tIns="0" bIns="0" anchor="t">
            <a:noAutofit/>
          </a:bodyPr>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Previously, we studied how individual particles on a spherical surface can come together to form groups of three, inspired by the trimer structure of spike proteins in COVID-19 viruses. Using Monte Carlo simulations, we showed that when particles experience both directional attraction and short-range repulsion, forming trimers becomes energetically favorable. We found that the strength and form of the interaction are important to overcome the natural tendency of particles to form simpler pairs. By changing the directionality of the attraction, larger groups such as tetramers can also become dominant. The structures formed in the simulations agree well with experimental cryo-electron microscopy images of SARS-CoV-2 spike proteins.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rPr>
              <a:t>Building on this work, we now aim to develop a simple coarse-grained model with only a few key parameters to understand how the membrane and the enclosed genome work together to determine the shape of enveloped viruses. This approach focuses on large-scale physical behavior rather than molecular details and is intended to provide insight into how viral components are organized inside the particle, how the genome influences the membrane, and how internal pressure arises from the packed genetic material. These physical insights may help guide future antiviral strategies.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endParaRPr b="0" lang="en-US" sz="1000" strike="noStrike" u="none">
              <a:solidFill>
                <a:srgbClr val="000000"/>
              </a:solidFill>
              <a:effectLst/>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536400" y="763560"/>
            <a:ext cx="6689520" cy="3763440"/>
          </a:xfrm>
          <a:prstGeom prst="rect">
            <a:avLst/>
          </a:prstGeom>
          <a:ln w="0">
            <a:noFill/>
          </a:ln>
        </p:spPr>
      </p:sp>
      <p:sp>
        <p:nvSpPr>
          <p:cNvPr id="232" name="PlaceHolder 2"/>
          <p:cNvSpPr>
            <a:spLocks noGrp="1"/>
          </p:cNvSpPr>
          <p:nvPr>
            <p:ph type="body"/>
          </p:nvPr>
        </p:nvSpPr>
        <p:spPr>
          <a:xfrm>
            <a:off x="777240" y="4777560"/>
            <a:ext cx="6208920" cy="451728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Arial"/>
                <a:ea typeface="DejaVu Sans"/>
              </a:rPr>
              <a:t>We use a coarse-grained model simulated by the Monte Carlo method.</a:t>
            </a:r>
            <a:endParaRPr b="0" lang="en-US" sz="1600" strike="noStrike" u="none">
              <a:solidFill>
                <a:srgbClr val="000000"/>
              </a:solidFill>
              <a:effectLst/>
              <a:uFillTx/>
              <a:latin typeface="Arial"/>
            </a:endParaRPr>
          </a:p>
          <a:p>
            <a:pPr indent="0">
              <a:lnSpc>
                <a:spcPct val="100000"/>
              </a:lnSpc>
              <a:buNone/>
              <a:tabLst>
                <a:tab algn="l" pos="0"/>
              </a:tabLst>
            </a:pPr>
            <a:r>
              <a:rPr b="0" lang="en-US" sz="1600" strike="noStrike" u="none">
                <a:solidFill>
                  <a:srgbClr val="000000"/>
                </a:solidFill>
                <a:effectLst/>
                <a:uFillTx/>
                <a:latin typeface="Arial"/>
                <a:ea typeface="DejaVu Sans"/>
              </a:rPr>
              <a:t>Combine many atoms into one bead to:</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Reduce complexity</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Run much faster simulations</a:t>
            </a:r>
            <a:endParaRPr b="0" lang="en-US" sz="16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tabLst>
                <a:tab algn="l" pos="0"/>
              </a:tabLst>
            </a:pPr>
            <a:r>
              <a:rPr b="0" lang="en-US" sz="1600" strike="noStrike" u="none">
                <a:solidFill>
                  <a:srgbClr val="000000"/>
                </a:solidFill>
                <a:effectLst/>
                <a:uFillTx/>
                <a:latin typeface="Arial"/>
                <a:ea typeface="DejaVu Sans"/>
              </a:rPr>
              <a:t>Study large systems (genomes, membranes, polymers)</a:t>
            </a:r>
            <a:endParaRPr b="0" lang="en-US" sz="1600" strike="noStrike" u="none">
              <a:solidFill>
                <a:srgbClr val="000000"/>
              </a:solidFill>
              <a:effectLst/>
              <a:uFillTx/>
              <a:latin typeface="Arial"/>
            </a:endParaRPr>
          </a:p>
          <a:p>
            <a:pPr indent="0">
              <a:lnSpc>
                <a:spcPct val="100000"/>
              </a:lnSpc>
              <a:spcBef>
                <a:spcPts val="1191"/>
              </a:spcBef>
              <a:spcAft>
                <a:spcPts val="992"/>
              </a:spcAft>
              <a:buNone/>
              <a:tabLst>
                <a:tab algn="l" pos="0"/>
              </a:tabLst>
            </a:pPr>
            <a:r>
              <a:rPr b="0" lang="en-US" sz="1600" strike="noStrike" u="none">
                <a:solidFill>
                  <a:srgbClr val="000000"/>
                </a:solidFill>
                <a:effectLst/>
                <a:uFillTx/>
                <a:latin typeface="Arial"/>
                <a:ea typeface="DejaVu Sans"/>
              </a:rPr>
              <a:t>This figure shows how scientists use different types of models to study the same system at different sizes and time scales. At very small scales, atomistic simulations describe every atom in detail, which gives accurate information but can only be used for tiny systems and very short times. At a larger scale, coarse-grained models simplify the system by grouping many atoms together, making it possible to study bigger structures and longer processes while keeping the main physical behavior. At the largest scale, continuum models treat the system as a smooth shape instead of individual particles, which is useful for understanding overall form and bending. By combining these approaches, researchers can choose the simplest model that still captures the important physics of the problem.</a:t>
            </a:r>
            <a:endParaRPr b="0" lang="en-US" sz="1600" strike="noStrike" u="none">
              <a:solidFill>
                <a:srgbClr val="000000"/>
              </a:solidFill>
              <a:effectLst/>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536400" y="763560"/>
            <a:ext cx="6689520" cy="3763440"/>
          </a:xfrm>
          <a:prstGeom prst="rect">
            <a:avLst/>
          </a:prstGeom>
          <a:ln w="0">
            <a:noFill/>
          </a:ln>
        </p:spPr>
      </p:sp>
      <p:sp>
        <p:nvSpPr>
          <p:cNvPr id="234" name="PlaceHolder 2"/>
          <p:cNvSpPr>
            <a:spLocks noGrp="1"/>
          </p:cNvSpPr>
          <p:nvPr>
            <p:ph type="body"/>
          </p:nvPr>
        </p:nvSpPr>
        <p:spPr>
          <a:xfrm>
            <a:off x="777240" y="4777560"/>
            <a:ext cx="6208920" cy="4517280"/>
          </a:xfrm>
          <a:prstGeom prst="rect">
            <a:avLst/>
          </a:prstGeom>
          <a:noFill/>
          <a:ln w="0">
            <a:noFill/>
          </a:ln>
        </p:spPr>
        <p:txBody>
          <a:bodyPr lIns="0" rIns="0" tIns="0" bIns="0" anchor="t">
            <a:noAutofit/>
          </a:bodyPr>
          <a:p>
            <a:pPr indent="0">
              <a:lnSpc>
                <a:spcPct val="100000"/>
              </a:lnSpc>
              <a:buNone/>
              <a:tabLst>
                <a:tab algn="l" pos="0"/>
              </a:tabLst>
            </a:pPr>
            <a:r>
              <a:rPr b="0" lang="en-US" sz="1600" strike="noStrike" u="none">
                <a:solidFill>
                  <a:srgbClr val="000000"/>
                </a:solidFill>
                <a:effectLst/>
                <a:uFillTx/>
                <a:latin typeface="Calibri"/>
                <a:ea typeface="DejaVu Sans"/>
              </a:rPr>
              <a:t>This is a key expression in the Metropolis algorithm, often used in Monte Carlo simulations, to determine the acceptance probability of a proposed move in a system. P : Probability of accepting the proposed move; if accepted, positions update, otherwise the move is reverted. ∆E: Energy change from the move (E</a:t>
            </a:r>
            <a:r>
              <a:rPr b="0" lang="en-US" sz="1600" strike="noStrike" u="none" baseline="-8000">
                <a:solidFill>
                  <a:srgbClr val="000000"/>
                </a:solidFill>
                <a:effectLst/>
                <a:uFillTx/>
                <a:latin typeface="Calibri"/>
                <a:ea typeface="DejaVu Sans"/>
              </a:rPr>
              <a:t>new</a:t>
            </a:r>
            <a:r>
              <a:rPr b="0" lang="en-US" sz="1600" strike="noStrike" u="none">
                <a:solidFill>
                  <a:srgbClr val="000000"/>
                </a:solidFill>
                <a:effectLst/>
                <a:uFillTx/>
                <a:latin typeface="Calibri"/>
                <a:ea typeface="DejaVu Sans"/>
              </a:rPr>
              <a:t> − E</a:t>
            </a:r>
            <a:r>
              <a:rPr b="0" lang="en-US" sz="1600" strike="noStrike" u="none" baseline="-8000">
                <a:solidFill>
                  <a:srgbClr val="000000"/>
                </a:solidFill>
                <a:effectLst/>
                <a:uFillTx/>
                <a:latin typeface="Calibri"/>
                <a:ea typeface="DejaVu Sans"/>
              </a:rPr>
              <a:t>old</a:t>
            </a:r>
            <a:r>
              <a:rPr b="0" lang="en-US" sz="1600" strike="noStrike" u="none">
                <a:solidFill>
                  <a:srgbClr val="000000"/>
                </a:solidFill>
                <a:effectLst/>
                <a:uFillTx/>
                <a:latin typeface="Calibri"/>
                <a:ea typeface="DejaVu Sans"/>
              </a:rPr>
              <a:t> ). β: Inverse temperature factor, β = 1/(k</a:t>
            </a:r>
            <a:r>
              <a:rPr b="0" lang="en-US" sz="1600" strike="noStrike" u="none" baseline="-8000">
                <a:solidFill>
                  <a:srgbClr val="000000"/>
                </a:solidFill>
                <a:effectLst/>
                <a:uFillTx/>
                <a:latin typeface="Calibri"/>
                <a:ea typeface="DejaVu Sans"/>
              </a:rPr>
              <a:t>B</a:t>
            </a:r>
            <a:r>
              <a:rPr b="0" lang="en-US" sz="1600" strike="noStrike" u="none">
                <a:solidFill>
                  <a:srgbClr val="000000"/>
                </a:solidFill>
                <a:effectLst/>
                <a:uFillTx/>
                <a:latin typeface="Calibri"/>
                <a:ea typeface="DejaVu Sans"/>
              </a:rPr>
              <a:t> T ), from the Boltzmann distribution. If ∆E ≤ 0, the move is always accepted (P = 1) since it means a lower-energy, more favorable state.</a:t>
            </a:r>
            <a:endParaRPr b="0" lang="en-US" sz="1600" strike="noStrike" u="non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534960" y="763560"/>
            <a:ext cx="6697440" cy="3766680"/>
          </a:xfrm>
          <a:prstGeom prst="rect">
            <a:avLst/>
          </a:prstGeom>
          <a:ln w="0">
            <a:noFill/>
          </a:ln>
        </p:spPr>
      </p:sp>
      <p:sp>
        <p:nvSpPr>
          <p:cNvPr id="236" name="PlaceHolder 2"/>
          <p:cNvSpPr>
            <a:spLocks noGrp="1"/>
          </p:cNvSpPr>
          <p:nvPr>
            <p:ph type="body"/>
          </p:nvPr>
        </p:nvSpPr>
        <p:spPr>
          <a:xfrm>
            <a:off x="872640" y="4777560"/>
            <a:ext cx="6212880" cy="3254400"/>
          </a:xfrm>
          <a:prstGeom prst="rect">
            <a:avLst/>
          </a:prstGeom>
          <a:noFill/>
          <a:ln w="0">
            <a:noFill/>
          </a:ln>
        </p:spPr>
        <p:txBody>
          <a:bodyPr lIns="0" rIns="0" tIns="0" bIns="0" anchor="t">
            <a:noAutofit/>
          </a:bodyPr>
          <a:p>
            <a:pPr indent="0">
              <a:lnSpc>
                <a:spcPct val="100000"/>
              </a:lnSpc>
              <a:buNone/>
              <a:tabLst>
                <a:tab algn="l" pos="0"/>
              </a:tabLst>
            </a:pPr>
            <a:r>
              <a:rPr b="1" lang="en-US" sz="1600" strike="noStrike" u="none">
                <a:solidFill>
                  <a:srgbClr val="000000"/>
                </a:solidFill>
                <a:effectLst/>
                <a:uFillTx/>
                <a:latin typeface="Calibri"/>
                <a:ea typeface="DejaVu Sans"/>
              </a:rPr>
              <a:t>Excluded volume is a key component of coarse-grained (CG) modeling, ensuring that two particles cannot occupy the same space. Without it, particles may overlap or penetrate each other, causing unphysical behavior.</a:t>
            </a:r>
            <a:endParaRPr b="0" lang="en-US" sz="1600" strike="noStrike" u="none">
              <a:solidFill>
                <a:srgbClr val="000000"/>
              </a:solidFill>
              <a:effectLst/>
              <a:uFillTx/>
              <a:latin typeface="Arial"/>
            </a:endParaRPr>
          </a:p>
          <a:p>
            <a:pPr indent="0">
              <a:lnSpc>
                <a:spcPct val="100000"/>
              </a:lnSpc>
              <a:buNone/>
              <a:tabLst>
                <a:tab algn="l" pos="0"/>
              </a:tabLst>
            </a:pPr>
            <a:endParaRPr b="0" lang="en-US" sz="1600" strike="noStrike" u="none">
              <a:solidFill>
                <a:srgbClr val="000000"/>
              </a:solidFill>
              <a:effectLst/>
              <a:uFillTx/>
              <a:latin typeface="Arial"/>
            </a:endParaRPr>
          </a:p>
          <a:p>
            <a:pPr indent="0">
              <a:lnSpc>
                <a:spcPct val="100000"/>
              </a:lnSpc>
              <a:buNone/>
              <a:tabLst>
                <a:tab algn="l" pos="0"/>
              </a:tabLst>
            </a:pPr>
            <a:r>
              <a:rPr b="1" lang="en-US" sz="1600" strike="noStrike" u="none">
                <a:solidFill>
                  <a:srgbClr val="000000"/>
                </a:solidFill>
                <a:effectLst/>
                <a:uFillTx/>
                <a:latin typeface="Calibri"/>
                <a:ea typeface="DejaVu Sans"/>
              </a:rPr>
              <a:t>To prevent particles from penetrating the membrane walls, the center of each particle is constrained to remain at least a distance a (the particle radius) away from each face of a cubic simulation box of side length L, centered at the origin. This constraint is enforced by requiring</a:t>
            </a:r>
            <a:endParaRPr b="0" lang="en-US" sz="1600" strike="noStrike" u="non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57840"/>
            <a:ext cx="9051480" cy="670680"/>
          </a:xfrm>
          <a:prstGeom prst="rect">
            <a:avLst/>
          </a:prstGeom>
          <a:noFill/>
          <a:ln w="0">
            <a:noFill/>
          </a:ln>
        </p:spPr>
        <p:txBody>
          <a:bodyPr lIns="0" rIns="0" tIns="0" bIns="0" anchor="ctr">
            <a:spAutoFit/>
          </a:bodyPr>
          <a:p>
            <a:pPr indent="0">
              <a:buNone/>
            </a:pPr>
            <a:r>
              <a:rPr b="0" lang="en-US" sz="4400" strike="noStrike" u="none">
                <a:solidFill>
                  <a:schemeClr val="dk1"/>
                </a:solidFill>
                <a:effectLst/>
                <a:uFillTx/>
                <a:latin typeface="Arial"/>
              </a:rPr>
              <a:t>Click to edit the title text format</a:t>
            </a:r>
            <a:endParaRPr b="0" lang="en-US" sz="4400" strike="noStrike" u="none">
              <a:solidFill>
                <a:schemeClr val="dk1"/>
              </a:solidFill>
              <a:effectLst/>
              <a:uFillTx/>
              <a:latin typeface="Arial"/>
            </a:endParaRPr>
          </a:p>
        </p:txBody>
      </p:sp>
      <p:sp>
        <p:nvSpPr>
          <p:cNvPr id="1" name="PlaceHolder 2"/>
          <p:cNvSpPr>
            <a:spLocks noGrp="1"/>
          </p:cNvSpPr>
          <p:nvPr>
            <p:ph type="ftr" idx="1"/>
          </p:nvPr>
        </p:nvSpPr>
        <p:spPr>
          <a:xfrm>
            <a:off x="3447360" y="5165280"/>
            <a:ext cx="3174840" cy="37044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ctr" defTabSz="914400">
              <a:lnSpc>
                <a:spcPct val="100000"/>
              </a:lnSpc>
              <a:buNone/>
              <a:tabLst>
                <a:tab algn="l" pos="0"/>
              </a:tabLst>
            </a:pPr>
            <a:r>
              <a:rPr b="0" lang="en-US" sz="1400" strike="noStrike" u="none">
                <a:solidFill>
                  <a:srgbClr val="000000"/>
                </a:solidFill>
                <a:effectLst/>
                <a:uFillTx/>
                <a:latin typeface="Times New Roman"/>
                <a:ea typeface="DejaVu Sans"/>
              </a:rPr>
              <a:t>&lt;footer&gt;</a:t>
            </a:r>
            <a:endParaRPr b="0" lang="en-US" sz="1400" strike="noStrike" u="none">
              <a:solidFill>
                <a:srgbClr val="000000"/>
              </a:solidFill>
              <a:effectLst/>
              <a:uFillTx/>
              <a:latin typeface="Times New Roman"/>
            </a:endParaRPr>
          </a:p>
        </p:txBody>
      </p:sp>
      <p:sp>
        <p:nvSpPr>
          <p:cNvPr id="2" name="PlaceHolder 3"/>
          <p:cNvSpPr>
            <a:spLocks noGrp="1"/>
          </p:cNvSpPr>
          <p:nvPr>
            <p:ph type="sldNum" idx="2"/>
          </p:nvPr>
        </p:nvSpPr>
        <p:spPr>
          <a:xfrm>
            <a:off x="7227360" y="5165280"/>
            <a:ext cx="2328120" cy="370440"/>
          </a:xfrm>
          <a:prstGeom prst="rect">
            <a:avLst/>
          </a:prstGeom>
          <a:noFill/>
          <a:ln w="0">
            <a:noFill/>
          </a:ln>
        </p:spPr>
        <p:txBody>
          <a:bodyPr lIns="0" rIns="0" tIns="0" bIns="0" anchor="t">
            <a:noAutofit/>
          </a:bodyPr>
          <a:lstStyle>
            <a:lvl1pPr indent="0" algn="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r" defTabSz="914400">
              <a:lnSpc>
                <a:spcPct val="100000"/>
              </a:lnSpc>
              <a:buNone/>
              <a:tabLst>
                <a:tab algn="l" pos="0"/>
              </a:tabLst>
            </a:pPr>
            <a:fld id="{8B5F9F4D-2760-4B41-82E0-C50C103C95F6}" type="slidenum">
              <a:rPr b="0" lang="en-US" sz="1400" strike="noStrike" u="none">
                <a:solidFill>
                  <a:srgbClr val="000000"/>
                </a:solidFill>
                <a:effectLst/>
                <a:uFillTx/>
                <a:latin typeface="Times New Roman"/>
                <a:ea typeface="DejaVu Sans"/>
              </a:rPr>
              <a:t>&lt;number&gt;</a:t>
            </a:fld>
            <a:endParaRPr b="0" lang="en-US" sz="1400" strike="noStrike" u="none">
              <a:solidFill>
                <a:srgbClr val="000000"/>
              </a:solidFill>
              <a:effectLst/>
              <a:uFillTx/>
              <a:latin typeface="Times New Roman"/>
            </a:endParaRPr>
          </a:p>
        </p:txBody>
      </p:sp>
      <p:sp>
        <p:nvSpPr>
          <p:cNvPr id="3" name="PlaceHolder 4"/>
          <p:cNvSpPr>
            <a:spLocks noGrp="1"/>
          </p:cNvSpPr>
          <p:nvPr>
            <p:ph type="dt" idx="3"/>
          </p:nvPr>
        </p:nvSpPr>
        <p:spPr>
          <a:xfrm>
            <a:off x="504000" y="5165280"/>
            <a:ext cx="2328120" cy="37044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57840"/>
            <a:ext cx="9051480" cy="670680"/>
          </a:xfrm>
          <a:prstGeom prst="rect">
            <a:avLst/>
          </a:prstGeom>
          <a:noFill/>
          <a:ln w="0">
            <a:noFill/>
          </a:ln>
        </p:spPr>
        <p:txBody>
          <a:bodyPr lIns="0" rIns="0" tIns="0" bIns="0" anchor="ctr">
            <a:spAutoFit/>
          </a:bodyPr>
          <a:p>
            <a:pPr indent="0">
              <a:buNone/>
            </a:pPr>
            <a:r>
              <a:rPr b="0" lang="en-US" sz="4400" strike="noStrike" u="none">
                <a:solidFill>
                  <a:schemeClr val="dk1"/>
                </a:solidFill>
                <a:effectLst/>
                <a:uFillTx/>
                <a:latin typeface="Arial"/>
              </a:rPr>
              <a:t>Click to edit the title text format</a:t>
            </a:r>
            <a:endParaRPr b="0" lang="en-US" sz="4400" strike="noStrike" u="none">
              <a:solidFill>
                <a:schemeClr val="dk1"/>
              </a:solidFill>
              <a:effectLst/>
              <a:uFillTx/>
              <a:latin typeface="Arial"/>
            </a:endParaRPr>
          </a:p>
        </p:txBody>
      </p:sp>
      <p:sp>
        <p:nvSpPr>
          <p:cNvPr id="5" name="PlaceHolder 2"/>
          <p:cNvSpPr>
            <a:spLocks noGrp="1"/>
          </p:cNvSpPr>
          <p:nvPr>
            <p:ph type="body"/>
          </p:nvPr>
        </p:nvSpPr>
        <p:spPr>
          <a:xfrm>
            <a:off x="504000" y="1326600"/>
            <a:ext cx="9052200" cy="32688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1800" strike="noStrike" u="none">
                <a:solidFill>
                  <a:schemeClr val="dk1"/>
                </a:solidFill>
                <a:effectLst/>
                <a:uFillTx/>
                <a:latin typeface="Arial"/>
              </a:rPr>
              <a:t>Click to edit the outline text format</a:t>
            </a:r>
            <a:endParaRPr b="0" lang="en-US" sz="1800" strike="noStrike" u="none">
              <a:solidFill>
                <a:schemeClr val="dk1"/>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1800" strike="noStrike" u="none">
                <a:solidFill>
                  <a:schemeClr val="dk1"/>
                </a:solidFill>
                <a:effectLst/>
                <a:uFillTx/>
                <a:latin typeface="Arial"/>
              </a:rPr>
              <a:t>Second Outline Level</a:t>
            </a:r>
            <a:endParaRPr b="0" lang="en-US" sz="1800" strike="noStrike" u="none">
              <a:solidFill>
                <a:schemeClr val="dk1"/>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chemeClr val="dk1"/>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chemeClr val="dk1"/>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Fifth Outline Level</a:t>
            </a:r>
            <a:endParaRPr b="0" lang="en-US" sz="1800" strike="noStrike" u="none">
              <a:solidFill>
                <a:schemeClr val="dk1"/>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Sixth Outline Level</a:t>
            </a:r>
            <a:endParaRPr b="0" lang="en-US" sz="1800" strike="noStrike" u="none">
              <a:solidFill>
                <a:schemeClr val="dk1"/>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1800" strike="noStrike" u="none">
                <a:solidFill>
                  <a:schemeClr val="dk1"/>
                </a:solidFill>
                <a:effectLst/>
                <a:uFillTx/>
                <a:latin typeface="Arial"/>
              </a:rPr>
              <a:t>Seventh Outline Level</a:t>
            </a:r>
            <a:endParaRPr b="0" lang="en-US" sz="1800" strike="noStrike" u="none">
              <a:solidFill>
                <a:schemeClr val="dk1"/>
              </a:solidFill>
              <a:effectLst/>
              <a:uFillTx/>
              <a:latin typeface="Arial"/>
            </a:endParaRPr>
          </a:p>
        </p:txBody>
      </p:sp>
      <p:sp>
        <p:nvSpPr>
          <p:cNvPr id="6" name="PlaceHolder 3"/>
          <p:cNvSpPr>
            <a:spLocks noGrp="1"/>
          </p:cNvSpPr>
          <p:nvPr>
            <p:ph type="ftr" idx="4"/>
          </p:nvPr>
        </p:nvSpPr>
        <p:spPr>
          <a:xfrm>
            <a:off x="3447360" y="5165280"/>
            <a:ext cx="3174840" cy="37044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ctr" defTabSz="914400">
              <a:lnSpc>
                <a:spcPct val="100000"/>
              </a:lnSpc>
              <a:buNone/>
              <a:tabLst>
                <a:tab algn="l" pos="0"/>
              </a:tabLst>
            </a:pPr>
            <a:r>
              <a:rPr b="0" lang="en-US" sz="1400" strike="noStrike" u="none">
                <a:solidFill>
                  <a:srgbClr val="000000"/>
                </a:solidFill>
                <a:effectLst/>
                <a:uFillTx/>
                <a:latin typeface="Times New Roman"/>
                <a:ea typeface="DejaVu Sans"/>
              </a:rPr>
              <a:t>&lt;footer&gt;</a:t>
            </a:r>
            <a:endParaRPr b="0" lang="en-US" sz="1400" strike="noStrike" u="none">
              <a:solidFill>
                <a:srgbClr val="000000"/>
              </a:solidFill>
              <a:effectLst/>
              <a:uFillTx/>
              <a:latin typeface="Times New Roman"/>
            </a:endParaRPr>
          </a:p>
        </p:txBody>
      </p:sp>
      <p:sp>
        <p:nvSpPr>
          <p:cNvPr id="7" name="PlaceHolder 4"/>
          <p:cNvSpPr>
            <a:spLocks noGrp="1"/>
          </p:cNvSpPr>
          <p:nvPr>
            <p:ph type="sldNum" idx="5"/>
          </p:nvPr>
        </p:nvSpPr>
        <p:spPr>
          <a:xfrm>
            <a:off x="7227360" y="5165280"/>
            <a:ext cx="2328120" cy="370440"/>
          </a:xfrm>
          <a:prstGeom prst="rect">
            <a:avLst/>
          </a:prstGeom>
          <a:noFill/>
          <a:ln w="0">
            <a:noFill/>
          </a:ln>
        </p:spPr>
        <p:txBody>
          <a:bodyPr lIns="0" rIns="0" tIns="0" bIns="0" anchor="t">
            <a:noAutofit/>
          </a:bodyPr>
          <a:lstStyle>
            <a:lvl1pPr indent="0" algn="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r" defTabSz="914400">
              <a:lnSpc>
                <a:spcPct val="100000"/>
              </a:lnSpc>
              <a:buNone/>
              <a:tabLst>
                <a:tab algn="l" pos="0"/>
              </a:tabLst>
            </a:pPr>
            <a:fld id="{92F71196-60D0-4DC6-ACB4-2B7A0020DA2B}" type="slidenum">
              <a:rPr b="0" lang="en-US" sz="1400" strike="noStrike" u="none">
                <a:solidFill>
                  <a:srgbClr val="000000"/>
                </a:solidFill>
                <a:effectLst/>
                <a:uFillTx/>
                <a:latin typeface="Times New Roman"/>
                <a:ea typeface="DejaVu Sans"/>
              </a:rPr>
              <a:t>&lt;number&gt;</a:t>
            </a:fld>
            <a:endParaRPr b="0" lang="en-US" sz="1400" strike="noStrike" u="none">
              <a:solidFill>
                <a:srgbClr val="000000"/>
              </a:solidFill>
              <a:effectLst/>
              <a:uFillTx/>
              <a:latin typeface="Times New Roman"/>
            </a:endParaRPr>
          </a:p>
        </p:txBody>
      </p:sp>
      <p:sp>
        <p:nvSpPr>
          <p:cNvPr id="8" name="PlaceHolder 5"/>
          <p:cNvSpPr>
            <a:spLocks noGrp="1"/>
          </p:cNvSpPr>
          <p:nvPr>
            <p:ph type="dt" idx="6"/>
          </p:nvPr>
        </p:nvSpPr>
        <p:spPr>
          <a:xfrm>
            <a:off x="504000" y="5165280"/>
            <a:ext cx="2328120" cy="37044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1">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57840"/>
            <a:ext cx="9051480" cy="670680"/>
          </a:xfrm>
          <a:prstGeom prst="rect">
            <a:avLst/>
          </a:prstGeom>
          <a:noFill/>
          <a:ln w="0">
            <a:noFill/>
          </a:ln>
        </p:spPr>
        <p:txBody>
          <a:bodyPr lIns="0" rIns="0" tIns="0" bIns="0" anchor="ctr">
            <a:spAutoFit/>
          </a:bodyPr>
          <a:p>
            <a:pPr indent="0">
              <a:buNone/>
            </a:pPr>
            <a:endParaRPr b="0" lang="en-US" sz="1800" strike="noStrike" u="none">
              <a:solidFill>
                <a:schemeClr val="dk1"/>
              </a:solidFill>
              <a:effectLst/>
              <a:uFillTx/>
              <a:latin typeface="Arial"/>
            </a:endParaRPr>
          </a:p>
        </p:txBody>
      </p:sp>
      <p:sp>
        <p:nvSpPr>
          <p:cNvPr id="15" name="PlaceHolder 2"/>
          <p:cNvSpPr>
            <a:spLocks noGrp="1"/>
          </p:cNvSpPr>
          <p:nvPr>
            <p:ph type="subTitle"/>
          </p:nvPr>
        </p:nvSpPr>
        <p:spPr>
          <a:xfrm>
            <a:off x="504000" y="1326600"/>
            <a:ext cx="9052200" cy="326880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011E4A1-B798-4166-ADC4-B03DDD0EB85E}" type="slidenum">
              <a:t>&lt;#&gt;</a:t>
            </a:fld>
          </a:p>
        </p:txBody>
      </p:sp>
      <p:sp>
        <p:nvSpPr>
          <p:cNvPr id="6" name="PlaceHolder 5"/>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57840"/>
            <a:ext cx="9051480" cy="670680"/>
          </a:xfrm>
          <a:prstGeom prst="rect">
            <a:avLst/>
          </a:prstGeom>
          <a:noFill/>
          <a:ln w="0">
            <a:noFill/>
          </a:ln>
        </p:spPr>
        <p:txBody>
          <a:bodyPr lIns="0" rIns="0" tIns="0" bIns="0" anchor="ctr">
            <a:spAutoFit/>
          </a:bodyPr>
          <a:p>
            <a:pPr indent="0">
              <a:buNone/>
            </a:pPr>
            <a:r>
              <a:rPr b="0" lang="en-US" sz="4400" strike="noStrike" u="none">
                <a:solidFill>
                  <a:schemeClr val="dk1"/>
                </a:solidFill>
                <a:effectLst/>
                <a:uFillTx/>
                <a:latin typeface="Arial"/>
              </a:rPr>
              <a:t>Click to edit the title text format</a:t>
            </a:r>
            <a:endParaRPr b="0" lang="en-US" sz="4400" strike="noStrike" u="none">
              <a:solidFill>
                <a:schemeClr val="dk1"/>
              </a:solidFill>
              <a:effectLst/>
              <a:uFillTx/>
              <a:latin typeface="Arial"/>
            </a:endParaRPr>
          </a:p>
        </p:txBody>
      </p:sp>
      <p:sp>
        <p:nvSpPr>
          <p:cNvPr id="10" name="PlaceHolder 2"/>
          <p:cNvSpPr>
            <a:spLocks noGrp="1"/>
          </p:cNvSpPr>
          <p:nvPr>
            <p:ph type="ftr" idx="7"/>
          </p:nvPr>
        </p:nvSpPr>
        <p:spPr>
          <a:xfrm>
            <a:off x="3447360" y="5165280"/>
            <a:ext cx="3176640" cy="37224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ctr" defTabSz="914400">
              <a:lnSpc>
                <a:spcPct val="100000"/>
              </a:lnSpc>
              <a:buNone/>
              <a:tabLst>
                <a:tab algn="l" pos="0"/>
              </a:tabLst>
            </a:pPr>
            <a:r>
              <a:rPr b="0" lang="en-US" sz="1400" strike="noStrike" u="none">
                <a:solidFill>
                  <a:srgbClr val="000000"/>
                </a:solidFill>
                <a:effectLst/>
                <a:uFillTx/>
                <a:latin typeface="Times New Roman"/>
                <a:ea typeface="DejaVu Sans"/>
              </a:rPr>
              <a:t>&lt;footer&gt;</a:t>
            </a:r>
            <a:endParaRPr b="0" lang="en-US" sz="1400" strike="noStrike" u="none">
              <a:solidFill>
                <a:srgbClr val="000000"/>
              </a:solidFill>
              <a:effectLst/>
              <a:uFillTx/>
              <a:latin typeface="Times New Roman"/>
            </a:endParaRPr>
          </a:p>
        </p:txBody>
      </p:sp>
      <p:sp>
        <p:nvSpPr>
          <p:cNvPr id="11" name="PlaceHolder 3"/>
          <p:cNvSpPr>
            <a:spLocks noGrp="1"/>
          </p:cNvSpPr>
          <p:nvPr>
            <p:ph type="sldNum" idx="8"/>
          </p:nvPr>
        </p:nvSpPr>
        <p:spPr>
          <a:xfrm>
            <a:off x="7227360" y="5165280"/>
            <a:ext cx="2329920" cy="372240"/>
          </a:xfrm>
          <a:prstGeom prst="rect">
            <a:avLst/>
          </a:prstGeom>
          <a:noFill/>
          <a:ln w="0">
            <a:noFill/>
          </a:ln>
        </p:spPr>
        <p:txBody>
          <a:bodyPr lIns="0" rIns="0" tIns="0" bIns="0" anchor="t">
            <a:noAutofit/>
          </a:bodyPr>
          <a:lstStyle>
            <a:lvl1pPr indent="0" algn="r" defTabSz="914400">
              <a:lnSpc>
                <a:spcPct val="100000"/>
              </a:lnSpc>
              <a:buNone/>
              <a:tabLst>
                <a:tab algn="l" pos="0"/>
              </a:tabLst>
              <a:defRPr b="0" lang="en-US" sz="1400" strike="noStrike" u="none">
                <a:solidFill>
                  <a:srgbClr val="000000"/>
                </a:solidFill>
                <a:effectLst/>
                <a:uFillTx/>
                <a:latin typeface="Times New Roman"/>
                <a:ea typeface="DejaVu Sans"/>
              </a:defRPr>
            </a:lvl1pPr>
          </a:lstStyle>
          <a:p>
            <a:pPr indent="0" algn="r" defTabSz="914400">
              <a:lnSpc>
                <a:spcPct val="100000"/>
              </a:lnSpc>
              <a:buNone/>
              <a:tabLst>
                <a:tab algn="l" pos="0"/>
              </a:tabLst>
            </a:pPr>
            <a:fld id="{660612CC-75B6-449B-81B9-BCC6EC931EE9}" type="slidenum">
              <a:rPr b="0" lang="en-US" sz="1400" strike="noStrike" u="none">
                <a:solidFill>
                  <a:srgbClr val="000000"/>
                </a:solidFill>
                <a:effectLst/>
                <a:uFillTx/>
                <a:latin typeface="Times New Roman"/>
                <a:ea typeface="DejaVu Sans"/>
              </a:rPr>
              <a:t>&lt;number&gt;</a:t>
            </a:fld>
            <a:endParaRPr b="0" lang="en-US" sz="1400" strike="noStrike" u="none">
              <a:solidFill>
                <a:srgbClr val="000000"/>
              </a:solidFill>
              <a:effectLst/>
              <a:uFillTx/>
              <a:latin typeface="Times New Roman"/>
            </a:endParaRPr>
          </a:p>
        </p:txBody>
      </p:sp>
      <p:sp>
        <p:nvSpPr>
          <p:cNvPr id="12" name="PlaceHolder 4"/>
          <p:cNvSpPr>
            <a:spLocks noGrp="1"/>
          </p:cNvSpPr>
          <p:nvPr>
            <p:ph type="dt" idx="9"/>
          </p:nvPr>
        </p:nvSpPr>
        <p:spPr>
          <a:xfrm>
            <a:off x="504000" y="5165280"/>
            <a:ext cx="2329920" cy="372240"/>
          </a:xfrm>
          <a:prstGeom prst="rect">
            <a:avLst/>
          </a:prstGeom>
          <a:noFill/>
          <a:ln w="0">
            <a:noFill/>
          </a:ln>
        </p:spPr>
        <p:txBody>
          <a:bodyPr lIns="0" rIns="0" tIns="0" bIns="0" anchor="t">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Arial"/>
              </a:rPr>
              <a:t>Click to edit the outline text format</a:t>
            </a:r>
            <a:endParaRPr b="0" lang="en-US" sz="2800" strike="noStrike" u="none">
              <a:solidFill>
                <a:schemeClr val="dk1"/>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Arial"/>
              </a:rPr>
              <a:t>Second Outline Level</a:t>
            </a:r>
            <a:endParaRPr b="0" lang="en-US" sz="2000" strike="noStrike" u="none">
              <a:solidFill>
                <a:schemeClr val="dk1"/>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Arial"/>
              </a:rPr>
              <a:t>Third Outline Level</a:t>
            </a:r>
            <a:endParaRPr b="0" lang="en-US" sz="1800" strike="noStrike" u="none">
              <a:solidFill>
                <a:schemeClr val="dk1"/>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Arial"/>
              </a:rPr>
              <a:t>Fourth Outline Level</a:t>
            </a:r>
            <a:endParaRPr b="0" lang="en-US" sz="1800" strike="noStrike" u="none">
              <a:solidFill>
                <a:schemeClr val="dk1"/>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Fifth Outline Level</a:t>
            </a:r>
            <a:endParaRPr b="0" lang="en-US" sz="2000" strike="noStrike" u="none">
              <a:solidFill>
                <a:schemeClr val="dk1"/>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Sixth Outline Level</a:t>
            </a:r>
            <a:endParaRPr b="0" lang="en-US" sz="2000" strike="noStrike" u="none">
              <a:solidFill>
                <a:schemeClr val="dk1"/>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rial"/>
              </a:rPr>
              <a:t>Seventh Outline Level</a:t>
            </a:r>
            <a:endParaRPr b="0" lang="en-US" sz="2000" strike="noStrike" u="none">
              <a:solidFill>
                <a:schemeClr val="dk1"/>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slideLayout" Target="../slideLayouts/slideLayout2.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slideLayout" Target="../slideLayouts/slideLayout2.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15.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2.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slideLayout" Target="../slideLayouts/slideLayout2.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2.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2.xml"/><Relationship Id="rId8"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8.png"/><Relationship Id="rId3" Type="http://schemas.openxmlformats.org/officeDocument/2006/relationships/image" Target="../media/image7.jpe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slideLayout" Target="../slideLayouts/slideLayout2.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www.cdc.gov/"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7.jpeg"/><Relationship Id="rId8" Type="http://schemas.openxmlformats.org/officeDocument/2006/relationships/slideLayout" Target="../slideLayouts/slideLayout2.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2.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5.jpeg"/><Relationship Id="rId5" Type="http://schemas.openxmlformats.org/officeDocument/2006/relationships/slideLayout" Target="../slideLayouts/slideLayout2.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2.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slideLayout" Target="../slideLayouts/slideLayout2.xml"/><Relationship Id="rId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 name="Rectangle 220"/>
          <p:cNvSpPr/>
          <p:nvPr/>
        </p:nvSpPr>
        <p:spPr>
          <a:xfrm>
            <a:off x="0" y="0"/>
            <a:ext cx="10022040" cy="51246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b="1" lang="en-US" sz="3600" strike="noStrike" u="none">
                <a:solidFill>
                  <a:srgbClr val="000000"/>
                </a:solidFill>
                <a:effectLst/>
                <a:uFillTx/>
                <a:latin typeface="Arial"/>
                <a:ea typeface="DejaVu Sans"/>
              </a:rPr>
              <a:t>Modeling and Simulation of the Shape and Interior Pressure of Enveloped Viruses:</a:t>
            </a:r>
            <a:endParaRPr b="0" lang="en-US" sz="3600" strike="noStrike" u="none">
              <a:solidFill>
                <a:srgbClr val="000000"/>
              </a:solidFill>
              <a:effectLst/>
              <a:uFillTx/>
              <a:latin typeface="Arial"/>
            </a:endParaRPr>
          </a:p>
          <a:p>
            <a:pPr algn="ctr" defTabSz="914400">
              <a:lnSpc>
                <a:spcPct val="100000"/>
              </a:lnSpc>
            </a:pPr>
            <a:r>
              <a:rPr b="1" lang="en-US" sz="4000" strike="noStrike" u="none">
                <a:solidFill>
                  <a:srgbClr val="000000"/>
                </a:solidFill>
                <a:effectLst/>
                <a:uFillTx/>
                <a:latin typeface="Arial"/>
                <a:ea typeface="DejaVu Sans"/>
              </a:rPr>
              <a:t> </a:t>
            </a:r>
            <a:r>
              <a:rPr b="1" lang="en-US" sz="2800" strike="noStrike" u="none">
                <a:solidFill>
                  <a:srgbClr val="000000"/>
                </a:solidFill>
                <a:effectLst/>
                <a:uFillTx/>
                <a:latin typeface="Arial"/>
                <a:ea typeface="DejaVu Sans"/>
              </a:rPr>
              <a:t>Motivated by Orthopoxviruses and Coronaviruses </a:t>
            </a:r>
            <a:endParaRPr b="0" lang="en-US" sz="2800" strike="noStrike" u="none">
              <a:solidFill>
                <a:srgbClr val="000000"/>
              </a:solidFill>
              <a:effectLst/>
              <a:uFillTx/>
              <a:latin typeface="Arial"/>
            </a:endParaRPr>
          </a:p>
          <a:p>
            <a:pPr algn="ctr" defTabSz="914400">
              <a:lnSpc>
                <a:spcPct val="100000"/>
              </a:lnSpc>
            </a:pPr>
            <a:endParaRPr b="0" lang="en-US" sz="1000" strike="noStrike" u="none">
              <a:solidFill>
                <a:srgbClr val="000000"/>
              </a:solidFill>
              <a:effectLst/>
              <a:uFillTx/>
              <a:latin typeface="Arial"/>
            </a:endParaRPr>
          </a:p>
          <a:p>
            <a:pPr algn="ctr" defTabSz="914400">
              <a:lnSpc>
                <a:spcPct val="100000"/>
              </a:lnSpc>
            </a:pPr>
            <a:endParaRPr b="0" lang="en-US" sz="2200" strike="noStrike" u="none">
              <a:solidFill>
                <a:srgbClr val="000000"/>
              </a:solidFill>
              <a:effectLst/>
              <a:uFillTx/>
              <a:latin typeface="Arial"/>
            </a:endParaRPr>
          </a:p>
          <a:p>
            <a:pPr algn="ctr" defTabSz="914400">
              <a:lnSpc>
                <a:spcPct val="100000"/>
              </a:lnSpc>
            </a:pPr>
            <a:endParaRPr b="0" lang="en-US" sz="2200" strike="noStrike" u="none">
              <a:solidFill>
                <a:srgbClr val="000000"/>
              </a:solidFill>
              <a:effectLst/>
              <a:uFillTx/>
              <a:latin typeface="Arial"/>
            </a:endParaRPr>
          </a:p>
          <a:p>
            <a:pPr algn="ctr" defTabSz="914400">
              <a:lnSpc>
                <a:spcPct val="100000"/>
              </a:lnSpc>
            </a:pPr>
            <a:endParaRPr b="0" lang="en-US" sz="2200" strike="noStrike" u="none">
              <a:solidFill>
                <a:srgbClr val="000000"/>
              </a:solidFill>
              <a:effectLst/>
              <a:uFillTx/>
              <a:latin typeface="Arial"/>
            </a:endParaRPr>
          </a:p>
          <a:p>
            <a:pPr algn="ctr" defTabSz="914400">
              <a:lnSpc>
                <a:spcPct val="100000"/>
              </a:lnSpc>
            </a:pPr>
            <a:r>
              <a:rPr b="1" lang="en-US" sz="2200" strike="noStrike" u="none">
                <a:solidFill>
                  <a:srgbClr val="000000"/>
                </a:solidFill>
                <a:effectLst/>
                <a:uFillTx/>
                <a:latin typeface="Arial"/>
                <a:ea typeface="DejaVu Sans"/>
              </a:rPr>
              <a:t>Hua Deng</a:t>
            </a:r>
            <a:endParaRPr b="0" lang="en-US" sz="2200" strike="noStrike" u="none">
              <a:solidFill>
                <a:srgbClr val="000000"/>
              </a:solidFill>
              <a:effectLst/>
              <a:uFillTx/>
              <a:latin typeface="Arial"/>
            </a:endParaRPr>
          </a:p>
          <a:p>
            <a:pPr algn="ctr" defTabSz="914400">
              <a:lnSpc>
                <a:spcPct val="100000"/>
              </a:lnSpc>
            </a:pPr>
            <a:r>
              <a:rPr b="0" lang="en-US" sz="2200" strike="noStrike" u="none">
                <a:solidFill>
                  <a:srgbClr val="000000"/>
                </a:solidFill>
                <a:effectLst/>
                <a:uFillTx/>
                <a:latin typeface="Arial"/>
                <a:ea typeface="DejaVu Sans"/>
              </a:rPr>
              <a:t>Advisor: Professor Chwen-Yang Shew </a:t>
            </a:r>
            <a:endParaRPr b="0" lang="en-US" sz="2200" strike="noStrike" u="none">
              <a:solidFill>
                <a:srgbClr val="000000"/>
              </a:solidFill>
              <a:effectLst/>
              <a:uFillTx/>
              <a:latin typeface="Arial"/>
            </a:endParaRPr>
          </a:p>
          <a:p>
            <a:pPr algn="ctr" defTabSz="914400">
              <a:lnSpc>
                <a:spcPct val="100000"/>
              </a:lnSpc>
            </a:pPr>
            <a:r>
              <a:rPr b="0" lang="en-US" sz="2200" strike="noStrike" u="none">
                <a:solidFill>
                  <a:srgbClr val="000000"/>
                </a:solidFill>
                <a:effectLst/>
                <a:uFillTx/>
                <a:latin typeface="Arial"/>
                <a:ea typeface="DejaVu Sans"/>
              </a:rPr>
              <a:t>Doctoral Chemistry Program, Department of Chemistry </a:t>
            </a:r>
            <a:endParaRPr b="0" lang="en-US" sz="2200" strike="noStrike" u="none">
              <a:solidFill>
                <a:srgbClr val="000000"/>
              </a:solidFill>
              <a:effectLst/>
              <a:uFillTx/>
              <a:latin typeface="Arial"/>
            </a:endParaRPr>
          </a:p>
          <a:p>
            <a:pPr algn="ctr" defTabSz="914400">
              <a:lnSpc>
                <a:spcPct val="100000"/>
              </a:lnSpc>
            </a:pPr>
            <a:r>
              <a:rPr b="0" lang="en-US" sz="2200" strike="noStrike" u="none">
                <a:solidFill>
                  <a:srgbClr val="000000"/>
                </a:solidFill>
                <a:effectLst/>
                <a:uFillTx/>
                <a:latin typeface="Arial"/>
                <a:ea typeface="DejaVu Sans"/>
              </a:rPr>
              <a:t>College of Staten Island, Staten Island, NY 10314 </a:t>
            </a:r>
            <a:endParaRPr b="0" lang="en-US" sz="2200" strike="noStrike" u="none">
              <a:solidFill>
                <a:srgbClr val="000000"/>
              </a:solidFill>
              <a:effectLst/>
              <a:uFillTx/>
              <a:latin typeface="Arial"/>
            </a:endParaRPr>
          </a:p>
        </p:txBody>
      </p:sp>
      <p:pic>
        <p:nvPicPr>
          <p:cNvPr id="23" name="Picture 221" descr=""/>
          <p:cNvPicPr/>
          <p:nvPr/>
        </p:nvPicPr>
        <p:blipFill>
          <a:blip r:embed="rId1"/>
          <a:stretch/>
        </p:blipFill>
        <p:spPr>
          <a:xfrm>
            <a:off x="0" y="5227200"/>
            <a:ext cx="1876680" cy="426600"/>
          </a:xfrm>
          <a:prstGeom prst="rect">
            <a:avLst/>
          </a:prstGeom>
          <a:noFill/>
          <a:ln w="0">
            <a:noFill/>
          </a:ln>
        </p:spPr>
      </p:pic>
      <p:pic>
        <p:nvPicPr>
          <p:cNvPr id="24" name="Picture 222" descr=""/>
          <p:cNvPicPr/>
          <p:nvPr/>
        </p:nvPicPr>
        <p:blipFill>
          <a:blip r:embed="rId2"/>
          <a:stretch/>
        </p:blipFill>
        <p:spPr>
          <a:xfrm>
            <a:off x="8972280" y="5221080"/>
            <a:ext cx="1091520" cy="432720"/>
          </a:xfrm>
          <a:prstGeom prst="rect">
            <a:avLst/>
          </a:prstGeom>
          <a:noFill/>
          <a:ln w="0">
            <a:noFill/>
          </a:ln>
        </p:spPr>
      </p:pic>
      <p:sp>
        <p:nvSpPr>
          <p:cNvPr id="25" name="Rectangle 223"/>
          <p:cNvSpPr/>
          <p:nvPr/>
        </p:nvSpPr>
        <p:spPr>
          <a:xfrm>
            <a:off x="7704360" y="3713760"/>
            <a:ext cx="1595520" cy="22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Rectangle 299"/>
          <p:cNvSpPr/>
          <p:nvPr/>
        </p:nvSpPr>
        <p:spPr>
          <a:xfrm>
            <a:off x="963360" y="849960"/>
            <a:ext cx="4851360" cy="359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103" name="Picture 300" descr=""/>
          <p:cNvPicPr/>
          <p:nvPr/>
        </p:nvPicPr>
        <p:blipFill>
          <a:blip r:embed="rId1"/>
          <a:stretch/>
        </p:blipFill>
        <p:spPr>
          <a:xfrm>
            <a:off x="694080" y="1366560"/>
            <a:ext cx="4231440" cy="2971800"/>
          </a:xfrm>
          <a:prstGeom prst="rect">
            <a:avLst/>
          </a:prstGeom>
          <a:noFill/>
          <a:ln w="0">
            <a:noFill/>
          </a:ln>
        </p:spPr>
      </p:pic>
      <p:sp>
        <p:nvSpPr>
          <p:cNvPr id="104" name="PlaceHolder 18"/>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105" name="Rectangle 302"/>
          <p:cNvSpPr/>
          <p:nvPr/>
        </p:nvSpPr>
        <p:spPr>
          <a:xfrm>
            <a:off x="2548800" y="78120"/>
            <a:ext cx="5407920" cy="361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106" name="Picture 303" descr=""/>
          <p:cNvPicPr/>
          <p:nvPr/>
        </p:nvPicPr>
        <p:blipFill>
          <a:blip r:embed="rId2"/>
          <a:stretch/>
        </p:blipFill>
        <p:spPr>
          <a:xfrm>
            <a:off x="5645520" y="1651320"/>
            <a:ext cx="3636720" cy="477360"/>
          </a:xfrm>
          <a:prstGeom prst="rect">
            <a:avLst/>
          </a:prstGeom>
          <a:noFill/>
          <a:ln w="0">
            <a:noFill/>
          </a:ln>
        </p:spPr>
      </p:pic>
      <p:pic>
        <p:nvPicPr>
          <p:cNvPr id="107" name="Picture 304" descr=""/>
          <p:cNvPicPr/>
          <p:nvPr/>
        </p:nvPicPr>
        <p:blipFill>
          <a:blip r:embed="rId3"/>
          <a:stretch/>
        </p:blipFill>
        <p:spPr>
          <a:xfrm>
            <a:off x="5772960" y="2839320"/>
            <a:ext cx="1103040" cy="549000"/>
          </a:xfrm>
          <a:prstGeom prst="rect">
            <a:avLst/>
          </a:prstGeom>
          <a:noFill/>
          <a:ln w="0">
            <a:noFill/>
          </a:ln>
        </p:spPr>
      </p:pic>
      <p:sp>
        <p:nvSpPr>
          <p:cNvPr id="108" name="Rectangle 305"/>
          <p:cNvSpPr/>
          <p:nvPr/>
        </p:nvSpPr>
        <p:spPr>
          <a:xfrm>
            <a:off x="5600880" y="2387880"/>
            <a:ext cx="4034520" cy="2725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trike="noStrike" u="none">
                <a:solidFill>
                  <a:srgbClr val="000000"/>
                </a:solidFill>
                <a:effectLst/>
                <a:uFillTx/>
                <a:latin typeface="Arial"/>
                <a:ea typeface="DejaVu Sans"/>
              </a:rPr>
              <a:t>Attraction between genome and intracelluar components </a:t>
            </a:r>
            <a:endParaRPr b="0" lang="en-US" sz="1200" strike="noStrike" u="none">
              <a:solidFill>
                <a:srgbClr val="000000"/>
              </a:solidFill>
              <a:effectLst/>
              <a:uFillTx/>
              <a:latin typeface="Arial"/>
            </a:endParaRPr>
          </a:p>
        </p:txBody>
      </p:sp>
      <p:sp>
        <p:nvSpPr>
          <p:cNvPr id="109" name="Rectangle 306"/>
          <p:cNvSpPr/>
          <p:nvPr/>
        </p:nvSpPr>
        <p:spPr>
          <a:xfrm>
            <a:off x="2695680" y="78120"/>
            <a:ext cx="48708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trike="noStrike" u="none">
                <a:solidFill>
                  <a:srgbClr val="ffffff"/>
                </a:solidFill>
                <a:effectLst/>
                <a:uFillTx/>
                <a:latin typeface="Arial"/>
                <a:ea typeface="DejaVu Sans"/>
              </a:rPr>
              <a:t>Effective Interaction Potential (Lennard–Jones</a:t>
            </a:r>
            <a:r>
              <a:rPr b="1" lang="en-US" sz="1600" strike="noStrike" u="none">
                <a:solidFill>
                  <a:srgbClr val="ffffff"/>
                </a:solidFill>
                <a:effectLst/>
                <a:highlight>
                  <a:srgbClr val="000000"/>
                </a:highlight>
                <a:uFillTx/>
                <a:latin typeface="Arial"/>
                <a:ea typeface="DejaVu Sans"/>
              </a:rPr>
              <a:t>)</a:t>
            </a:r>
            <a:endParaRPr b="0" lang="en-US" sz="1600" strike="noStrike" u="none">
              <a:solidFill>
                <a:srgbClr val="000000"/>
              </a:solidFill>
              <a:effectLst/>
              <a:uFillTx/>
              <a:latin typeface="Arial"/>
            </a:endParaRPr>
          </a:p>
        </p:txBody>
      </p:sp>
      <p:pic>
        <p:nvPicPr>
          <p:cNvPr id="110" name="Picture 307" descr=""/>
          <p:cNvPicPr/>
          <p:nvPr/>
        </p:nvPicPr>
        <p:blipFill>
          <a:blip r:embed="rId4"/>
          <a:stretch/>
        </p:blipFill>
        <p:spPr>
          <a:xfrm>
            <a:off x="720" y="720"/>
            <a:ext cx="1874880" cy="424800"/>
          </a:xfrm>
          <a:prstGeom prst="rect">
            <a:avLst/>
          </a:prstGeom>
          <a:noFill/>
          <a:ln w="0">
            <a:noFill/>
          </a:ln>
        </p:spPr>
      </p:pic>
      <p:pic>
        <p:nvPicPr>
          <p:cNvPr id="111" name="Picture 308" descr=""/>
          <p:cNvPicPr/>
          <p:nvPr/>
        </p:nvPicPr>
        <p:blipFill>
          <a:blip r:embed="rId5"/>
          <a:stretch/>
        </p:blipFill>
        <p:spPr>
          <a:xfrm>
            <a:off x="8946360" y="13320"/>
            <a:ext cx="1089720" cy="430920"/>
          </a:xfrm>
          <a:prstGeom prst="rect">
            <a:avLst/>
          </a:prstGeom>
          <a:noFill/>
          <a:ln w="0">
            <a:noFill/>
          </a:ln>
        </p:spPr>
      </p:pic>
      <p:sp>
        <p:nvSpPr>
          <p:cNvPr id="2" name="PlaceHolder 1"/>
          <p:cNvSpPr>
            <a:spLocks noGrp="1"/>
          </p:cNvSpPr>
          <p:nvPr>
            <p:ph type="sldNum" idx="2"/>
          </p:nvPr>
        </p:nvSpPr>
        <p:spPr/>
        <p:txBody>
          <a:bodyPr/>
          <a:p>
            <a:fld id="{59A4F05B-6949-4F93-AE70-88F3E37DB238}"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Picture 309" descr=""/>
          <p:cNvPicPr/>
          <p:nvPr/>
        </p:nvPicPr>
        <p:blipFill>
          <a:blip r:embed="rId1"/>
          <a:stretch/>
        </p:blipFill>
        <p:spPr>
          <a:xfrm>
            <a:off x="460080" y="912240"/>
            <a:ext cx="9027360" cy="2369160"/>
          </a:xfrm>
          <a:prstGeom prst="rect">
            <a:avLst/>
          </a:prstGeom>
          <a:noFill/>
          <a:ln w="0">
            <a:noFill/>
          </a:ln>
        </p:spPr>
      </p:pic>
      <p:sp>
        <p:nvSpPr>
          <p:cNvPr id="113" name="PlaceHolder 13"/>
          <p:cNvSpPr/>
          <p:nvPr/>
        </p:nvSpPr>
        <p:spPr>
          <a:xfrm>
            <a:off x="1936080" y="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114" name="Rectangle 311"/>
          <p:cNvSpPr/>
          <p:nvPr/>
        </p:nvSpPr>
        <p:spPr>
          <a:xfrm>
            <a:off x="2397240" y="54720"/>
            <a:ext cx="57247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ffffff"/>
                </a:solidFill>
                <a:effectLst/>
                <a:uFillTx/>
                <a:latin typeface="Arial"/>
                <a:ea typeface="DejaVu Sans"/>
              </a:rPr>
              <a:t>Helfrich–Canham Membrane Elasticity Model</a:t>
            </a:r>
            <a:endParaRPr b="0" lang="en-US" sz="1800" strike="noStrike" u="none">
              <a:solidFill>
                <a:srgbClr val="000000"/>
              </a:solidFill>
              <a:effectLst/>
              <a:uFillTx/>
              <a:latin typeface="Arial"/>
            </a:endParaRPr>
          </a:p>
        </p:txBody>
      </p:sp>
      <p:sp>
        <p:nvSpPr>
          <p:cNvPr id="115" name="Rectangle 312"/>
          <p:cNvSpPr/>
          <p:nvPr/>
        </p:nvSpPr>
        <p:spPr>
          <a:xfrm>
            <a:off x="826560" y="826920"/>
            <a:ext cx="71262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1800" strike="noStrike" u="none">
                <a:solidFill>
                  <a:srgbClr val="000000"/>
                </a:solidFill>
                <a:effectLst/>
                <a:uFillTx/>
                <a:latin typeface="Calibri"/>
                <a:ea typeface="DejaVu Sans"/>
              </a:rPr>
              <a:t>(1)Continuum description of membrane bending energy (theoretical):</a:t>
            </a:r>
            <a:endParaRPr b="0" lang="en-US" sz="1800" strike="noStrike" u="none">
              <a:solidFill>
                <a:srgbClr val="000000"/>
              </a:solidFill>
              <a:effectLst/>
              <a:uFillTx/>
              <a:latin typeface="Arial"/>
            </a:endParaRPr>
          </a:p>
        </p:txBody>
      </p:sp>
      <p:sp>
        <p:nvSpPr>
          <p:cNvPr id="116" name="Rectangle 313"/>
          <p:cNvSpPr/>
          <p:nvPr/>
        </p:nvSpPr>
        <p:spPr>
          <a:xfrm>
            <a:off x="754200" y="3245040"/>
            <a:ext cx="6638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1800" strike="noStrike" u="none">
                <a:solidFill>
                  <a:srgbClr val="000000"/>
                </a:solidFill>
                <a:effectLst/>
                <a:uFillTx/>
                <a:latin typeface="Calibri"/>
                <a:ea typeface="DejaVu Sans"/>
              </a:rPr>
              <a:t>(2)Discrete angle-based formulation for simulations (practical):</a:t>
            </a:r>
            <a:endParaRPr b="0" lang="en-US" sz="1800" strike="noStrike" u="none">
              <a:solidFill>
                <a:srgbClr val="000000"/>
              </a:solidFill>
              <a:effectLst/>
              <a:uFillTx/>
              <a:latin typeface="Arial"/>
            </a:endParaRPr>
          </a:p>
        </p:txBody>
      </p:sp>
      <p:pic>
        <p:nvPicPr>
          <p:cNvPr id="117" name="Picture 314" descr=""/>
          <p:cNvPicPr/>
          <p:nvPr/>
        </p:nvPicPr>
        <p:blipFill>
          <a:blip r:embed="rId2"/>
          <a:stretch/>
        </p:blipFill>
        <p:spPr>
          <a:xfrm>
            <a:off x="1886400" y="3881880"/>
            <a:ext cx="4140720" cy="845280"/>
          </a:xfrm>
          <a:prstGeom prst="rect">
            <a:avLst/>
          </a:prstGeom>
          <a:noFill/>
          <a:ln w="0">
            <a:noFill/>
          </a:ln>
        </p:spPr>
      </p:pic>
      <p:sp>
        <p:nvSpPr>
          <p:cNvPr id="118" name="Rectangle 315"/>
          <p:cNvSpPr/>
          <p:nvPr/>
        </p:nvSpPr>
        <p:spPr>
          <a:xfrm>
            <a:off x="1868760" y="4929480"/>
            <a:ext cx="58654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where θ</a:t>
            </a:r>
            <a:r>
              <a:rPr b="0" lang="en-US" sz="1600" strike="noStrike" u="none" baseline="-8000">
                <a:solidFill>
                  <a:srgbClr val="000000"/>
                </a:solidFill>
                <a:effectLst/>
                <a:uFillTx/>
                <a:latin typeface="Arial"/>
                <a:ea typeface="DejaVu Sans"/>
              </a:rPr>
              <a:t>ij</a:t>
            </a:r>
            <a:r>
              <a:rPr b="0" lang="en-US" sz="1600" strike="noStrike" u="none">
                <a:solidFill>
                  <a:srgbClr val="000000"/>
                </a:solidFill>
                <a:effectLst/>
                <a:uFillTx/>
                <a:latin typeface="Arial"/>
                <a:ea typeface="DejaVu Sans"/>
              </a:rPr>
              <a:t> is the dihedral angle between neighboring triangles</a:t>
            </a:r>
            <a:endParaRPr b="0" lang="en-US" sz="1600" strike="noStrike" u="none">
              <a:solidFill>
                <a:srgbClr val="000000"/>
              </a:solidFill>
              <a:effectLst/>
              <a:uFillTx/>
              <a:latin typeface="Arial"/>
            </a:endParaRPr>
          </a:p>
        </p:txBody>
      </p:sp>
      <p:pic>
        <p:nvPicPr>
          <p:cNvPr id="119" name="Picture 316" descr=""/>
          <p:cNvPicPr/>
          <p:nvPr/>
        </p:nvPicPr>
        <p:blipFill>
          <a:blip r:embed="rId3"/>
          <a:stretch/>
        </p:blipFill>
        <p:spPr>
          <a:xfrm>
            <a:off x="720" y="720"/>
            <a:ext cx="1874880" cy="424800"/>
          </a:xfrm>
          <a:prstGeom prst="rect">
            <a:avLst/>
          </a:prstGeom>
          <a:noFill/>
          <a:ln w="0">
            <a:noFill/>
          </a:ln>
        </p:spPr>
      </p:pic>
      <p:sp>
        <p:nvSpPr>
          <p:cNvPr id="2" name="PlaceHolder 1"/>
          <p:cNvSpPr>
            <a:spLocks noGrp="1"/>
          </p:cNvSpPr>
          <p:nvPr>
            <p:ph type="sldNum" idx="2"/>
          </p:nvPr>
        </p:nvSpPr>
        <p:spPr/>
        <p:txBody>
          <a:bodyPr/>
          <a:p>
            <a:fld id="{B487DF8A-E753-41A4-88B6-0CB8409B536F}"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Rectangle 317"/>
          <p:cNvSpPr/>
          <p:nvPr/>
        </p:nvSpPr>
        <p:spPr>
          <a:xfrm>
            <a:off x="2962800" y="438120"/>
            <a:ext cx="4270320" cy="36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121" name="Picture 318" descr=""/>
          <p:cNvPicPr/>
          <p:nvPr/>
        </p:nvPicPr>
        <p:blipFill>
          <a:blip r:embed="rId1"/>
          <a:stretch/>
        </p:blipFill>
        <p:spPr>
          <a:xfrm>
            <a:off x="1187280" y="1922400"/>
            <a:ext cx="7741440" cy="826200"/>
          </a:xfrm>
          <a:prstGeom prst="rect">
            <a:avLst/>
          </a:prstGeom>
          <a:noFill/>
          <a:ln w="0">
            <a:noFill/>
          </a:ln>
        </p:spPr>
      </p:pic>
      <p:sp>
        <p:nvSpPr>
          <p:cNvPr id="122" name="PlaceHolder 12"/>
          <p:cNvSpPr/>
          <p:nvPr/>
        </p:nvSpPr>
        <p:spPr>
          <a:xfrm>
            <a:off x="1928880" y="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123" name="Rectangle 320"/>
          <p:cNvSpPr/>
          <p:nvPr/>
        </p:nvSpPr>
        <p:spPr>
          <a:xfrm>
            <a:off x="3656520" y="0"/>
            <a:ext cx="22107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ffffff"/>
                </a:solidFill>
                <a:effectLst/>
                <a:uFillTx/>
                <a:latin typeface="Calibri"/>
                <a:ea typeface="DejaVu Sans"/>
              </a:rPr>
              <a:t>Simple Liquid Models</a:t>
            </a:r>
            <a:endParaRPr b="0" lang="en-US" sz="1800" strike="noStrike" u="none">
              <a:solidFill>
                <a:srgbClr val="000000"/>
              </a:solidFill>
              <a:effectLst/>
              <a:uFillTx/>
              <a:latin typeface="Arial"/>
            </a:endParaRPr>
          </a:p>
        </p:txBody>
      </p:sp>
      <p:pic>
        <p:nvPicPr>
          <p:cNvPr id="124" name="Picture 8" descr=""/>
          <p:cNvPicPr/>
          <p:nvPr/>
        </p:nvPicPr>
        <p:blipFill>
          <a:blip r:embed="rId2"/>
          <a:stretch/>
        </p:blipFill>
        <p:spPr>
          <a:xfrm>
            <a:off x="3918240" y="3016800"/>
            <a:ext cx="1981800" cy="2194200"/>
          </a:xfrm>
          <a:prstGeom prst="rect">
            <a:avLst/>
          </a:prstGeom>
          <a:noFill/>
          <a:ln w="0">
            <a:noFill/>
          </a:ln>
        </p:spPr>
      </p:pic>
      <p:sp>
        <p:nvSpPr>
          <p:cNvPr id="125" name="Rectangle 322"/>
          <p:cNvSpPr/>
          <p:nvPr/>
        </p:nvSpPr>
        <p:spPr>
          <a:xfrm>
            <a:off x="237600" y="540720"/>
            <a:ext cx="9333360" cy="130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A simple liquid model is used to describe a system in which the total interaction energy is built by adding simple pairwise interaction potentials between particles.</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Each potential represents a specific physical interaction (repulsion, attraction, bonding, confinement), and the total energy is written as a sum of these contributions.</a:t>
            </a:r>
            <a:endParaRPr b="0" lang="en-US" sz="1600" strike="noStrike" u="none">
              <a:solidFill>
                <a:srgbClr val="000000"/>
              </a:solidFill>
              <a:effectLst/>
              <a:uFillTx/>
              <a:latin typeface="Arial"/>
            </a:endParaRPr>
          </a:p>
        </p:txBody>
      </p:sp>
      <p:pic>
        <p:nvPicPr>
          <p:cNvPr id="126" name="Picture 323" descr=""/>
          <p:cNvPicPr/>
          <p:nvPr/>
        </p:nvPicPr>
        <p:blipFill>
          <a:blip r:embed="rId3"/>
          <a:stretch/>
        </p:blipFill>
        <p:spPr>
          <a:xfrm>
            <a:off x="720" y="720"/>
            <a:ext cx="1874880" cy="424800"/>
          </a:xfrm>
          <a:prstGeom prst="rect">
            <a:avLst/>
          </a:prstGeom>
          <a:noFill/>
          <a:ln w="0">
            <a:noFill/>
          </a:ln>
        </p:spPr>
      </p:pic>
      <p:pic>
        <p:nvPicPr>
          <p:cNvPr id="127" name="Picture 324" descr=""/>
          <p:cNvPicPr/>
          <p:nvPr/>
        </p:nvPicPr>
        <p:blipFill>
          <a:blip r:embed="rId4"/>
          <a:stretch/>
        </p:blipFill>
        <p:spPr>
          <a:xfrm>
            <a:off x="8946360" y="13320"/>
            <a:ext cx="1089720" cy="430920"/>
          </a:xfrm>
          <a:prstGeom prst="rect">
            <a:avLst/>
          </a:prstGeom>
          <a:noFill/>
          <a:ln w="0">
            <a:noFill/>
          </a:ln>
        </p:spPr>
      </p:pic>
      <p:sp>
        <p:nvSpPr>
          <p:cNvPr id="2" name="PlaceHolder 1"/>
          <p:cNvSpPr>
            <a:spLocks noGrp="1"/>
          </p:cNvSpPr>
          <p:nvPr>
            <p:ph type="sldNum" idx="2"/>
          </p:nvPr>
        </p:nvSpPr>
        <p:spPr/>
        <p:txBody>
          <a:bodyPr/>
          <a:p>
            <a:fld id="{60D8E42B-9031-4B6B-8232-2E6B0997CC5C}"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Picture 325" descr=""/>
          <p:cNvPicPr/>
          <p:nvPr/>
        </p:nvPicPr>
        <p:blipFill>
          <a:blip r:embed="rId1"/>
          <a:stretch/>
        </p:blipFill>
        <p:spPr>
          <a:xfrm>
            <a:off x="2373120" y="3165840"/>
            <a:ext cx="2950920" cy="702360"/>
          </a:xfrm>
          <a:prstGeom prst="rect">
            <a:avLst/>
          </a:prstGeom>
          <a:noFill/>
          <a:ln w="0">
            <a:noFill/>
          </a:ln>
        </p:spPr>
      </p:pic>
      <p:pic>
        <p:nvPicPr>
          <p:cNvPr id="129" name="Picture 326" descr=""/>
          <p:cNvPicPr/>
          <p:nvPr/>
        </p:nvPicPr>
        <p:blipFill>
          <a:blip r:embed="rId2"/>
          <a:stretch/>
        </p:blipFill>
        <p:spPr>
          <a:xfrm>
            <a:off x="2147040" y="1027080"/>
            <a:ext cx="4948560" cy="803160"/>
          </a:xfrm>
          <a:prstGeom prst="rect">
            <a:avLst/>
          </a:prstGeom>
          <a:noFill/>
          <a:ln w="0">
            <a:noFill/>
          </a:ln>
        </p:spPr>
      </p:pic>
      <p:sp>
        <p:nvSpPr>
          <p:cNvPr id="130" name="PlaceHolder 3"/>
          <p:cNvSpPr/>
          <p:nvPr/>
        </p:nvSpPr>
        <p:spPr>
          <a:xfrm>
            <a:off x="198900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131" name="Rectangle 328"/>
          <p:cNvSpPr/>
          <p:nvPr/>
        </p:nvSpPr>
        <p:spPr>
          <a:xfrm>
            <a:off x="1367640" y="2730600"/>
            <a:ext cx="6862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en-US" sz="1800" strike="noStrike" u="none">
                <a:solidFill>
                  <a:srgbClr val="000000"/>
                </a:solidFill>
                <a:effectLst/>
                <a:uFillTx/>
                <a:latin typeface="Arial"/>
                <a:ea typeface="DejaVu Sans"/>
              </a:rPr>
              <a:t>NVT ensemble (constant N,V,TN, V, TN,V,T)</a:t>
            </a:r>
            <a:endParaRPr b="0" lang="en-US" sz="1800" strike="noStrike" u="none">
              <a:solidFill>
                <a:srgbClr val="000000"/>
              </a:solidFill>
              <a:effectLst/>
              <a:uFillTx/>
              <a:latin typeface="Arial"/>
            </a:endParaRPr>
          </a:p>
        </p:txBody>
      </p:sp>
      <p:sp>
        <p:nvSpPr>
          <p:cNvPr id="132" name="Rectangle 329"/>
          <p:cNvSpPr/>
          <p:nvPr/>
        </p:nvSpPr>
        <p:spPr>
          <a:xfrm>
            <a:off x="1305360" y="587880"/>
            <a:ext cx="60231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1" lang="en-US" sz="1800" strike="noStrike" u="none">
                <a:solidFill>
                  <a:srgbClr val="000000"/>
                </a:solidFill>
                <a:effectLst/>
                <a:uFillTx/>
                <a:latin typeface="Arial"/>
                <a:ea typeface="DejaVu Sans"/>
              </a:rPr>
              <a:t>NPT ensemble (constant N,P,TN, P, TN,P,T)</a:t>
            </a:r>
            <a:endParaRPr b="0" lang="en-US" sz="1800" strike="noStrike" u="none">
              <a:solidFill>
                <a:srgbClr val="000000"/>
              </a:solidFill>
              <a:effectLst/>
              <a:uFillTx/>
              <a:latin typeface="Arial"/>
            </a:endParaRPr>
          </a:p>
        </p:txBody>
      </p:sp>
      <p:sp>
        <p:nvSpPr>
          <p:cNvPr id="133" name="Rectangle 330"/>
          <p:cNvSpPr/>
          <p:nvPr/>
        </p:nvSpPr>
        <p:spPr>
          <a:xfrm>
            <a:off x="1989000" y="26280"/>
            <a:ext cx="60624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trike="noStrike" u="none">
                <a:solidFill>
                  <a:srgbClr val="ffffff"/>
                </a:solidFill>
                <a:effectLst/>
                <a:uFillTx/>
                <a:latin typeface="Arial"/>
                <a:ea typeface="DejaVu Sans"/>
              </a:rPr>
              <a:t>Monte Carlo Acceptance Criteria in NVT and NPT Ensembles</a:t>
            </a:r>
            <a:endParaRPr b="0" lang="en-US" sz="1600" strike="noStrike" u="none">
              <a:solidFill>
                <a:srgbClr val="000000"/>
              </a:solidFill>
              <a:effectLst/>
              <a:uFillTx/>
              <a:latin typeface="Arial"/>
            </a:endParaRPr>
          </a:p>
        </p:txBody>
      </p:sp>
      <p:pic>
        <p:nvPicPr>
          <p:cNvPr id="134" name="Picture 331" descr=""/>
          <p:cNvPicPr/>
          <p:nvPr/>
        </p:nvPicPr>
        <p:blipFill>
          <a:blip r:embed="rId3"/>
          <a:stretch/>
        </p:blipFill>
        <p:spPr>
          <a:xfrm>
            <a:off x="2306160" y="1834560"/>
            <a:ext cx="5032440" cy="798480"/>
          </a:xfrm>
          <a:prstGeom prst="rect">
            <a:avLst/>
          </a:prstGeom>
          <a:noFill/>
          <a:ln w="0">
            <a:noFill/>
          </a:ln>
        </p:spPr>
      </p:pic>
      <p:pic>
        <p:nvPicPr>
          <p:cNvPr id="135" name="Picture 332" descr=""/>
          <p:cNvPicPr/>
          <p:nvPr/>
        </p:nvPicPr>
        <p:blipFill>
          <a:blip r:embed="rId4"/>
          <a:stretch/>
        </p:blipFill>
        <p:spPr>
          <a:xfrm>
            <a:off x="2266560" y="3893760"/>
            <a:ext cx="6312600" cy="1425600"/>
          </a:xfrm>
          <a:prstGeom prst="rect">
            <a:avLst/>
          </a:prstGeom>
          <a:noFill/>
          <a:ln w="0">
            <a:noFill/>
          </a:ln>
        </p:spPr>
      </p:pic>
      <p:pic>
        <p:nvPicPr>
          <p:cNvPr id="136" name="Picture 333" descr=""/>
          <p:cNvPicPr/>
          <p:nvPr/>
        </p:nvPicPr>
        <p:blipFill>
          <a:blip r:embed="rId5"/>
          <a:stretch/>
        </p:blipFill>
        <p:spPr>
          <a:xfrm>
            <a:off x="720" y="720"/>
            <a:ext cx="1874880" cy="424800"/>
          </a:xfrm>
          <a:prstGeom prst="rect">
            <a:avLst/>
          </a:prstGeom>
          <a:noFill/>
          <a:ln w="0">
            <a:noFill/>
          </a:ln>
        </p:spPr>
      </p:pic>
      <p:pic>
        <p:nvPicPr>
          <p:cNvPr id="137" name="Picture 334" descr=""/>
          <p:cNvPicPr/>
          <p:nvPr/>
        </p:nvPicPr>
        <p:blipFill>
          <a:blip r:embed="rId6"/>
          <a:stretch/>
        </p:blipFill>
        <p:spPr>
          <a:xfrm>
            <a:off x="8946360" y="13320"/>
            <a:ext cx="1089720" cy="430920"/>
          </a:xfrm>
          <a:prstGeom prst="rect">
            <a:avLst/>
          </a:prstGeom>
          <a:noFill/>
          <a:ln w="0">
            <a:noFill/>
          </a:ln>
        </p:spPr>
      </p:pic>
      <p:sp>
        <p:nvSpPr>
          <p:cNvPr id="138" name="Oval 2"/>
          <p:cNvSpPr/>
          <p:nvPr/>
        </p:nvSpPr>
        <p:spPr>
          <a:xfrm>
            <a:off x="4555080" y="444600"/>
            <a:ext cx="397440" cy="5068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DejaVu Sans"/>
            </a:endParaRPr>
          </a:p>
        </p:txBody>
      </p:sp>
      <p:sp>
        <p:nvSpPr>
          <p:cNvPr id="139" name="Oval 13"/>
          <p:cNvSpPr/>
          <p:nvPr/>
        </p:nvSpPr>
        <p:spPr>
          <a:xfrm>
            <a:off x="5223960" y="556200"/>
            <a:ext cx="397440" cy="5068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DejaVu Sans"/>
            </a:endParaRPr>
          </a:p>
        </p:txBody>
      </p:sp>
      <p:sp>
        <p:nvSpPr>
          <p:cNvPr id="140" name="Oval 14"/>
          <p:cNvSpPr/>
          <p:nvPr/>
        </p:nvSpPr>
        <p:spPr>
          <a:xfrm>
            <a:off x="4600080" y="2704680"/>
            <a:ext cx="397440" cy="5068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DejaVu Sans"/>
            </a:endParaRPr>
          </a:p>
        </p:txBody>
      </p:sp>
      <p:sp>
        <p:nvSpPr>
          <p:cNvPr id="141" name="Oval 15"/>
          <p:cNvSpPr/>
          <p:nvPr/>
        </p:nvSpPr>
        <p:spPr>
          <a:xfrm>
            <a:off x="5249160" y="2658960"/>
            <a:ext cx="397440" cy="5068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a typeface="DejaVu Sans"/>
            </a:endParaRPr>
          </a:p>
        </p:txBody>
      </p:sp>
      <p:sp>
        <p:nvSpPr>
          <p:cNvPr id="2" name="PlaceHolder 1"/>
          <p:cNvSpPr>
            <a:spLocks noGrp="1"/>
          </p:cNvSpPr>
          <p:nvPr>
            <p:ph type="sldNum" idx="2"/>
          </p:nvPr>
        </p:nvSpPr>
        <p:spPr/>
        <p:txBody>
          <a:bodyPr/>
          <a:p>
            <a:fld id="{0452D7DB-8AB6-4F15-B430-C4AD4B3B92F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6"/>
          <p:cNvSpPr/>
          <p:nvPr/>
        </p:nvSpPr>
        <p:spPr>
          <a:xfrm>
            <a:off x="1969200" y="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Hypothesis</a:t>
            </a:r>
            <a:endParaRPr b="0" lang="en-US" sz="2400" strike="noStrike" u="none">
              <a:solidFill>
                <a:srgbClr val="ffffff"/>
              </a:solidFill>
              <a:effectLst/>
              <a:uFillTx/>
              <a:latin typeface="Arial"/>
            </a:endParaRPr>
          </a:p>
        </p:txBody>
      </p:sp>
      <p:sp>
        <p:nvSpPr>
          <p:cNvPr id="143" name="Rectangle 336"/>
          <p:cNvSpPr/>
          <p:nvPr/>
        </p:nvSpPr>
        <p:spPr>
          <a:xfrm>
            <a:off x="87480" y="987120"/>
            <a:ext cx="975708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00000"/>
                </a:solidFill>
                <a:effectLst/>
                <a:uFillTx/>
                <a:latin typeface="Arial"/>
                <a:ea typeface="DejaVu Sans"/>
              </a:rPr>
              <a:t>(1)Virus shape and genome structure develop through interactions where either the genome or</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000000"/>
                </a:solidFill>
                <a:effectLst/>
                <a:uFillTx/>
                <a:latin typeface="Arial"/>
                <a:ea typeface="DejaVu Sans"/>
              </a:rPr>
              <a:t>membrane stabilizes first, or both stabilize together. Changing genome length or shape lets the model reproduce these behaviors and match experiments.</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000000"/>
                </a:solidFill>
                <a:effectLst/>
                <a:uFillTx/>
                <a:latin typeface="Arial"/>
                <a:ea typeface="DejaVu Sans"/>
              </a:rPr>
              <a:t>(2)If a genome-like rod and crowder particles are confined inside an initially cubic, flexible</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000000"/>
                </a:solidFill>
                <a:effectLst/>
                <a:uFillTx/>
                <a:latin typeface="Arial"/>
                <a:ea typeface="DejaVu Sans"/>
              </a:rPr>
              <a:t>membrane/box, then after equilibrating the internal packing in NVT and subsequently allowing</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000000"/>
                </a:solidFill>
                <a:effectLst/>
                <a:uFillTx/>
                <a:latin typeface="Arial"/>
                <a:ea typeface="DejaVu Sans"/>
              </a:rPr>
              <a:t>box-shape fluctuations in NPT, the system will spontaneously break cubic symmetry and evolve toward an elongated cuboid (rectangular-prism) equilibrium shape.</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p:txBody>
      </p:sp>
      <p:pic>
        <p:nvPicPr>
          <p:cNvPr id="144" name="Picture 337" descr=""/>
          <p:cNvPicPr/>
          <p:nvPr/>
        </p:nvPicPr>
        <p:blipFill>
          <a:blip r:embed="rId1"/>
          <a:stretch/>
        </p:blipFill>
        <p:spPr>
          <a:xfrm>
            <a:off x="720" y="720"/>
            <a:ext cx="1874880" cy="424800"/>
          </a:xfrm>
          <a:prstGeom prst="rect">
            <a:avLst/>
          </a:prstGeom>
          <a:noFill/>
          <a:ln w="0">
            <a:noFill/>
          </a:ln>
        </p:spPr>
      </p:pic>
      <p:pic>
        <p:nvPicPr>
          <p:cNvPr id="145" name="Picture 338" descr=""/>
          <p:cNvPicPr/>
          <p:nvPr/>
        </p:nvPicPr>
        <p:blipFill>
          <a:blip r:embed="rId2"/>
          <a:stretch/>
        </p:blipFill>
        <p:spPr>
          <a:xfrm>
            <a:off x="8946360" y="13320"/>
            <a:ext cx="1089720" cy="430920"/>
          </a:xfrm>
          <a:prstGeom prst="rect">
            <a:avLst/>
          </a:prstGeom>
          <a:noFill/>
          <a:ln w="0">
            <a:noFill/>
          </a:ln>
        </p:spPr>
      </p:pic>
      <p:sp>
        <p:nvSpPr>
          <p:cNvPr id="146" name="TextBox 2"/>
          <p:cNvSpPr/>
          <p:nvPr/>
        </p:nvSpPr>
        <p:spPr>
          <a:xfrm>
            <a:off x="168120" y="3234240"/>
            <a:ext cx="9187200" cy="2307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ff0000"/>
                </a:solidFill>
                <a:effectLst/>
                <a:uFillTx/>
                <a:latin typeface="Arial"/>
                <a:ea typeface="DejaVu Sans"/>
              </a:rPr>
              <a:t>For example:</a:t>
            </a:r>
            <a:endParaRPr b="0" lang="en-US" sz="1600" strike="noStrike" u="none">
              <a:solidFill>
                <a:srgbClr val="000000"/>
              </a:solidFill>
              <a:effectLst/>
              <a:uFillTx/>
              <a:latin typeface="Arial"/>
            </a:endParaRPr>
          </a:p>
          <a:p>
            <a:pPr marL="343080" indent="-343080" defTabSz="914400">
              <a:lnSpc>
                <a:spcPct val="100000"/>
              </a:lnSpc>
              <a:buClr>
                <a:srgbClr val="ff0000"/>
              </a:buClr>
              <a:buFont typeface="OpenSymbol"/>
              <a:buAutoNum type="arabicParenR"/>
            </a:pPr>
            <a:r>
              <a:rPr b="0" lang="en-US" sz="1600" strike="noStrike" u="none">
                <a:solidFill>
                  <a:srgbClr val="ff0000"/>
                </a:solidFill>
                <a:effectLst/>
                <a:uFillTx/>
                <a:latin typeface="Arial"/>
                <a:ea typeface="DejaVu Sans"/>
              </a:rPr>
              <a:t>Morphologies of a viral genome dictate the shape of a virus. Mutual interactions among genome, interior materials, and membranes are essential.</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ff0000"/>
                </a:solidFill>
                <a:effectLst/>
                <a:uFillTx/>
                <a:latin typeface="Arial"/>
                <a:ea typeface="DejaVu Sans"/>
              </a:rPr>
              <a:t>(2) A virus may start with a more spherical shape and evolves into different shapes along with the transition of a genome into its mature geometry.</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ff0000"/>
                </a:solidFill>
                <a:effectLst/>
                <a:uFillTx/>
                <a:latin typeface="Arial"/>
                <a:ea typeface="DejaVu Sans"/>
              </a:rPr>
              <a:t>Are these points what you want talk about?</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ff0000"/>
                </a:solidFill>
                <a:effectLst/>
                <a:uFillTx/>
                <a:latin typeface="Arial"/>
                <a:ea typeface="DejaVu Sans"/>
              </a:rPr>
              <a:t>Your proposed model studies should be in line with these hypotheses.  (Change your written proposal as well.)</a:t>
            </a:r>
            <a:endParaRPr b="0" lang="en-US" sz="1600" strike="noStrike" u="none">
              <a:solidFill>
                <a:srgbClr val="000000"/>
              </a:solidFill>
              <a:effectLst/>
              <a:uFillTx/>
              <a:latin typeface="Arial"/>
            </a:endParaRPr>
          </a:p>
        </p:txBody>
      </p:sp>
      <p:sp>
        <p:nvSpPr>
          <p:cNvPr id="147" name="TextBox 3"/>
          <p:cNvSpPr/>
          <p:nvPr/>
        </p:nvSpPr>
        <p:spPr>
          <a:xfrm>
            <a:off x="694440" y="454320"/>
            <a:ext cx="7972920" cy="369000"/>
          </a:xfrm>
          <a:prstGeom prst="rect">
            <a:avLst/>
          </a:prstGeom>
          <a:noFill/>
          <a:ln w="0">
            <a:solidFill>
              <a:srgbClr val="ff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You have mixed the real questions you want to solve and simulation models.</a:t>
            </a:r>
            <a:endParaRPr b="0" lang="en-US" sz="18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B8224DFB-2033-4A4B-8B13-DF9B132CE7DC}"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Rectangle 339"/>
          <p:cNvSpPr/>
          <p:nvPr/>
        </p:nvSpPr>
        <p:spPr>
          <a:xfrm>
            <a:off x="128880" y="1673640"/>
            <a:ext cx="6137280" cy="14313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sp>
        <p:nvSpPr>
          <p:cNvPr id="149" name="Rectangle 340"/>
          <p:cNvSpPr/>
          <p:nvPr/>
        </p:nvSpPr>
        <p:spPr>
          <a:xfrm>
            <a:off x="0" y="462240"/>
            <a:ext cx="10062360" cy="1078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sp>
        <p:nvSpPr>
          <p:cNvPr id="150" name="PlaceHolder 9"/>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Expected result</a:t>
            </a:r>
            <a:endParaRPr b="0" lang="en-US" sz="2400" strike="noStrike" u="none">
              <a:solidFill>
                <a:srgbClr val="ffffff"/>
              </a:solidFill>
              <a:effectLst/>
              <a:uFillTx/>
              <a:latin typeface="Arial"/>
            </a:endParaRPr>
          </a:p>
        </p:txBody>
      </p:sp>
      <p:pic>
        <p:nvPicPr>
          <p:cNvPr id="151" name="Picture 342" descr=""/>
          <p:cNvPicPr/>
          <p:nvPr/>
        </p:nvPicPr>
        <p:blipFill>
          <a:blip r:embed="rId1"/>
          <a:stretch/>
        </p:blipFill>
        <p:spPr>
          <a:xfrm>
            <a:off x="360" y="360"/>
            <a:ext cx="1874880" cy="424800"/>
          </a:xfrm>
          <a:prstGeom prst="rect">
            <a:avLst/>
          </a:prstGeom>
          <a:noFill/>
          <a:ln w="0">
            <a:noFill/>
          </a:ln>
        </p:spPr>
      </p:pic>
      <p:pic>
        <p:nvPicPr>
          <p:cNvPr id="152" name="Picture 343" descr=""/>
          <p:cNvPicPr/>
          <p:nvPr/>
        </p:nvPicPr>
        <p:blipFill>
          <a:blip r:embed="rId2"/>
          <a:stretch/>
        </p:blipFill>
        <p:spPr>
          <a:xfrm>
            <a:off x="8946000" y="12960"/>
            <a:ext cx="1089720" cy="430920"/>
          </a:xfrm>
          <a:prstGeom prst="rect">
            <a:avLst/>
          </a:prstGeom>
          <a:noFill/>
          <a:ln w="0">
            <a:noFill/>
          </a:ln>
        </p:spPr>
      </p:pic>
      <p:sp>
        <p:nvSpPr>
          <p:cNvPr id="153" name="Rectangle 344"/>
          <p:cNvSpPr/>
          <p:nvPr/>
        </p:nvSpPr>
        <p:spPr>
          <a:xfrm>
            <a:off x="35280" y="3403080"/>
            <a:ext cx="3641760" cy="584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154" name="Picture 345" descr=""/>
          <p:cNvPicPr/>
          <p:nvPr/>
        </p:nvPicPr>
        <p:blipFill>
          <a:blip r:embed="rId3"/>
          <a:srcRect l="2805" t="4045" r="0" b="0"/>
          <a:stretch/>
        </p:blipFill>
        <p:spPr>
          <a:xfrm>
            <a:off x="315360" y="1004040"/>
            <a:ext cx="4258800" cy="1980360"/>
          </a:xfrm>
          <a:prstGeom prst="rect">
            <a:avLst/>
          </a:prstGeom>
          <a:noFill/>
          <a:ln w="0">
            <a:noFill/>
          </a:ln>
        </p:spPr>
      </p:pic>
      <p:pic>
        <p:nvPicPr>
          <p:cNvPr id="155" name="Picture 346" descr=""/>
          <p:cNvPicPr/>
          <p:nvPr/>
        </p:nvPicPr>
        <p:blipFill>
          <a:blip r:embed="rId4"/>
          <a:stretch/>
        </p:blipFill>
        <p:spPr>
          <a:xfrm>
            <a:off x="5489280" y="1081800"/>
            <a:ext cx="3976200" cy="1819080"/>
          </a:xfrm>
          <a:prstGeom prst="rect">
            <a:avLst/>
          </a:prstGeom>
          <a:noFill/>
          <a:ln w="0">
            <a:noFill/>
          </a:ln>
        </p:spPr>
      </p:pic>
      <p:sp>
        <p:nvSpPr>
          <p:cNvPr id="156" name="Rectangle 347"/>
          <p:cNvSpPr/>
          <p:nvPr/>
        </p:nvSpPr>
        <p:spPr>
          <a:xfrm>
            <a:off x="363600" y="2930400"/>
            <a:ext cx="417204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000000"/>
                </a:solidFill>
                <a:effectLst/>
                <a:uFillTx/>
                <a:latin typeface="Arial"/>
                <a:ea typeface="DejaVu Sans"/>
              </a:rPr>
              <a:t>Preliminary 2D model studies to investigate the effect of the geometry of a genome on the shape of a virus. A rod-like genome induces an elliptic shape whereas a circular genome leads to a circular shape</a:t>
            </a:r>
            <a:endParaRPr b="0" lang="en-US" sz="1200" strike="noStrike" u="none">
              <a:solidFill>
                <a:srgbClr val="000000"/>
              </a:solidFill>
              <a:effectLst/>
              <a:uFillTx/>
              <a:latin typeface="Arial"/>
            </a:endParaRPr>
          </a:p>
        </p:txBody>
      </p:sp>
      <p:sp>
        <p:nvSpPr>
          <p:cNvPr id="157" name="Rectangle 348"/>
          <p:cNvSpPr/>
          <p:nvPr/>
        </p:nvSpPr>
        <p:spPr>
          <a:xfrm>
            <a:off x="5631120" y="2952360"/>
            <a:ext cx="412848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000000"/>
                </a:solidFill>
                <a:effectLst/>
                <a:uFillTx/>
                <a:latin typeface="Arial"/>
                <a:ea typeface="DejaVu Sans"/>
              </a:rPr>
              <a:t>Initial cubic configuration (left) and final elongated cuboid configuration (right) obtained after sequential NVT equilibration followed by NPT simulation, consistent with the morphology of Monkeypox (Orthopoxvirus) particles.</a:t>
            </a:r>
            <a:endParaRPr b="0" lang="en-US" sz="1200" strike="noStrike" u="none">
              <a:solidFill>
                <a:srgbClr val="000000"/>
              </a:solidFill>
              <a:effectLst/>
              <a:uFillTx/>
              <a:latin typeface="Arial"/>
            </a:endParaRPr>
          </a:p>
        </p:txBody>
      </p:sp>
      <p:sp>
        <p:nvSpPr>
          <p:cNvPr id="158" name="TextBox 2"/>
          <p:cNvSpPr/>
          <p:nvPr/>
        </p:nvSpPr>
        <p:spPr>
          <a:xfrm>
            <a:off x="3776040" y="779040"/>
            <a:ext cx="432648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Preliminary studies, not expected results</a:t>
            </a:r>
            <a:endParaRPr b="0" lang="en-US" sz="18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7079F25A-E589-4A51-8E4A-5895B1240780}"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Picture 349" descr=""/>
          <p:cNvPicPr/>
          <p:nvPr/>
        </p:nvPicPr>
        <p:blipFill>
          <a:blip r:embed="rId1"/>
          <a:stretch/>
        </p:blipFill>
        <p:spPr>
          <a:xfrm>
            <a:off x="3633840" y="933840"/>
            <a:ext cx="2915640" cy="735840"/>
          </a:xfrm>
          <a:prstGeom prst="rect">
            <a:avLst/>
          </a:prstGeom>
          <a:noFill/>
          <a:ln w="0">
            <a:noFill/>
          </a:ln>
        </p:spPr>
      </p:pic>
      <p:sp>
        <p:nvSpPr>
          <p:cNvPr id="160" name="TextBox 350"/>
          <p:cNvSpPr/>
          <p:nvPr/>
        </p:nvSpPr>
        <p:spPr>
          <a:xfrm>
            <a:off x="2410920" y="1729440"/>
            <a:ext cx="5892840" cy="338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Calibri"/>
                <a:ea typeface="DejaVu Sans"/>
              </a:rPr>
              <a:t>It generalizes simple shapes by changing one parameter n.</a:t>
            </a:r>
            <a:endParaRPr b="0" lang="en-US" sz="1600" strike="noStrike" u="none">
              <a:solidFill>
                <a:srgbClr val="000000"/>
              </a:solidFill>
              <a:effectLst/>
              <a:uFillTx/>
              <a:latin typeface="Arial"/>
            </a:endParaRPr>
          </a:p>
        </p:txBody>
      </p:sp>
      <p:sp>
        <p:nvSpPr>
          <p:cNvPr id="161" name="TextBox 351"/>
          <p:cNvSpPr/>
          <p:nvPr/>
        </p:nvSpPr>
        <p:spPr>
          <a:xfrm>
            <a:off x="2294640" y="595080"/>
            <a:ext cx="6535440" cy="338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Calibri"/>
                <a:ea typeface="DejaVu Sans"/>
              </a:rPr>
              <a:t>A super-ellipsoid is a smooth 3D shape defined by the equation</a:t>
            </a:r>
            <a:endParaRPr b="0" lang="en-US" sz="1600" strike="noStrike" u="none">
              <a:solidFill>
                <a:srgbClr val="000000"/>
              </a:solidFill>
              <a:effectLst/>
              <a:uFillTx/>
              <a:latin typeface="Arial"/>
            </a:endParaRPr>
          </a:p>
        </p:txBody>
      </p:sp>
      <p:sp>
        <p:nvSpPr>
          <p:cNvPr id="162" name="TextBox 352"/>
          <p:cNvSpPr/>
          <p:nvPr/>
        </p:nvSpPr>
        <p:spPr>
          <a:xfrm>
            <a:off x="2363760" y="2190960"/>
            <a:ext cx="7514640" cy="69228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71"/>
              </a:spcBef>
              <a:buClr>
                <a:srgbClr val="000000"/>
              </a:buClr>
              <a:buSzPct val="45000"/>
              <a:buFont typeface="Wingdings" charset="2"/>
              <a:buChar char=""/>
            </a:pPr>
            <a:r>
              <a:rPr b="0" lang="en-US" sz="1600" strike="noStrike" u="none">
                <a:solidFill>
                  <a:srgbClr val="000000"/>
                </a:solidFill>
                <a:effectLst/>
                <a:uFillTx/>
                <a:latin typeface="Arial"/>
                <a:ea typeface="DejaVu Sans"/>
              </a:rPr>
              <a:t>a,b,c: Control the size along the three axes→ long, flat, or brick-like shapes</a:t>
            </a:r>
            <a:endParaRPr b="0" lang="en-US" sz="1600" strike="noStrike" u="none">
              <a:solidFill>
                <a:srgbClr val="000000"/>
              </a:solidFill>
              <a:effectLst/>
              <a:uFillTx/>
              <a:latin typeface="Arial"/>
            </a:endParaRPr>
          </a:p>
          <a:p>
            <a:pPr marL="216000" indent="-216000" defTabSz="914400">
              <a:lnSpc>
                <a:spcPct val="100000"/>
              </a:lnSpc>
              <a:spcBef>
                <a:spcPts val="71"/>
              </a:spcBef>
              <a:buClr>
                <a:srgbClr val="000000"/>
              </a:buClr>
              <a:buSzPct val="45000"/>
              <a:buFont typeface="Wingdings" charset="2"/>
              <a:buChar char=""/>
            </a:pPr>
            <a:r>
              <a:rPr b="0" lang="en-US" sz="1600" strike="noStrike" u="none">
                <a:solidFill>
                  <a:srgbClr val="000000"/>
                </a:solidFill>
                <a:effectLst/>
                <a:uFillTx/>
                <a:latin typeface="Arial"/>
                <a:ea typeface="DejaVu Sans"/>
              </a:rPr>
              <a:t>n(shape parameter):Controls how rounded or box-like the surface</a:t>
            </a:r>
            <a:endParaRPr b="0" lang="en-US" sz="1600" strike="noStrike" u="none">
              <a:solidFill>
                <a:srgbClr val="000000"/>
              </a:solidFill>
              <a:effectLst/>
              <a:uFillTx/>
              <a:latin typeface="Arial"/>
            </a:endParaRPr>
          </a:p>
          <a:p>
            <a:pPr defTabSz="914400">
              <a:lnSpc>
                <a:spcPct val="100000"/>
              </a:lnSpc>
            </a:pPr>
            <a:endParaRPr b="0" lang="en-US" sz="1000" strike="noStrike" u="none">
              <a:solidFill>
                <a:srgbClr val="000000"/>
              </a:solidFill>
              <a:effectLst/>
              <a:uFillTx/>
              <a:latin typeface="Arial"/>
            </a:endParaRPr>
          </a:p>
        </p:txBody>
      </p:sp>
      <p:sp>
        <p:nvSpPr>
          <p:cNvPr id="163" name="PlaceHolder 22"/>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endParaRPr b="0" lang="en-US" sz="1800" strike="noStrike" u="none">
              <a:solidFill>
                <a:srgbClr val="ffffff"/>
              </a:solidFill>
              <a:effectLst/>
              <a:uFillTx/>
              <a:latin typeface="Arial"/>
              <a:ea typeface="DejaVu Sans"/>
            </a:endParaRPr>
          </a:p>
        </p:txBody>
      </p:sp>
      <p:sp>
        <p:nvSpPr>
          <p:cNvPr id="164" name="TextBox 354"/>
          <p:cNvSpPr/>
          <p:nvPr/>
        </p:nvSpPr>
        <p:spPr>
          <a:xfrm>
            <a:off x="3749400" y="78840"/>
            <a:ext cx="2106720" cy="373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trike="noStrike" u="none">
                <a:solidFill>
                  <a:srgbClr val="ffffff"/>
                </a:solidFill>
                <a:effectLst/>
                <a:uFillTx/>
                <a:latin typeface="Arial"/>
                <a:ea typeface="DejaVu Sans"/>
              </a:rPr>
              <a:t>Superellipsoid</a:t>
            </a:r>
            <a:endParaRPr b="0" lang="en-US" sz="2000" strike="noStrike" u="none">
              <a:solidFill>
                <a:srgbClr val="000000"/>
              </a:solidFill>
              <a:effectLst/>
              <a:uFillTx/>
              <a:latin typeface="Arial"/>
            </a:endParaRPr>
          </a:p>
        </p:txBody>
      </p:sp>
      <p:pic>
        <p:nvPicPr>
          <p:cNvPr id="165" name="Picture 355" descr=""/>
          <p:cNvPicPr/>
          <p:nvPr/>
        </p:nvPicPr>
        <p:blipFill>
          <a:blip r:embed="rId2"/>
          <a:stretch/>
        </p:blipFill>
        <p:spPr>
          <a:xfrm>
            <a:off x="3129840" y="2832120"/>
            <a:ext cx="4509360" cy="1426680"/>
          </a:xfrm>
          <a:prstGeom prst="rect">
            <a:avLst/>
          </a:prstGeom>
          <a:noFill/>
          <a:ln w="0">
            <a:noFill/>
          </a:ln>
        </p:spPr>
      </p:pic>
      <p:pic>
        <p:nvPicPr>
          <p:cNvPr id="166" name="Picture 356" descr=""/>
          <p:cNvPicPr/>
          <p:nvPr/>
        </p:nvPicPr>
        <p:blipFill>
          <a:blip r:embed="rId3"/>
          <a:stretch/>
        </p:blipFill>
        <p:spPr>
          <a:xfrm>
            <a:off x="1080" y="1080"/>
            <a:ext cx="1874880" cy="424800"/>
          </a:xfrm>
          <a:prstGeom prst="rect">
            <a:avLst/>
          </a:prstGeom>
          <a:noFill/>
          <a:ln w="0">
            <a:noFill/>
          </a:ln>
        </p:spPr>
      </p:pic>
      <p:pic>
        <p:nvPicPr>
          <p:cNvPr id="167" name="Picture 357" descr=""/>
          <p:cNvPicPr/>
          <p:nvPr/>
        </p:nvPicPr>
        <p:blipFill>
          <a:blip r:embed="rId4"/>
          <a:stretch/>
        </p:blipFill>
        <p:spPr>
          <a:xfrm>
            <a:off x="8946360" y="13320"/>
            <a:ext cx="1089720" cy="430920"/>
          </a:xfrm>
          <a:prstGeom prst="rect">
            <a:avLst/>
          </a:prstGeom>
          <a:noFill/>
          <a:ln w="0">
            <a:noFill/>
          </a:ln>
        </p:spPr>
      </p:pic>
      <p:pic>
        <p:nvPicPr>
          <p:cNvPr id="168" name="Picture 358" descr=""/>
          <p:cNvPicPr/>
          <p:nvPr/>
        </p:nvPicPr>
        <p:blipFill>
          <a:blip r:embed="rId5"/>
          <a:stretch/>
        </p:blipFill>
        <p:spPr>
          <a:xfrm>
            <a:off x="162360" y="656640"/>
            <a:ext cx="1514880" cy="2129400"/>
          </a:xfrm>
          <a:prstGeom prst="rect">
            <a:avLst/>
          </a:prstGeom>
          <a:noFill/>
          <a:ln w="0">
            <a:noFill/>
          </a:ln>
        </p:spPr>
      </p:pic>
      <p:pic>
        <p:nvPicPr>
          <p:cNvPr id="169" name="Picture 359" descr=""/>
          <p:cNvPicPr/>
          <p:nvPr/>
        </p:nvPicPr>
        <p:blipFill>
          <a:blip r:embed="rId6"/>
          <a:stretch/>
        </p:blipFill>
        <p:spPr>
          <a:xfrm>
            <a:off x="232920" y="3115440"/>
            <a:ext cx="1410480" cy="2177280"/>
          </a:xfrm>
          <a:prstGeom prst="rect">
            <a:avLst/>
          </a:prstGeom>
          <a:noFill/>
          <a:ln w="0">
            <a:noFill/>
          </a:ln>
        </p:spPr>
      </p:pic>
      <p:sp>
        <p:nvSpPr>
          <p:cNvPr id="2" name="PlaceHolder 1"/>
          <p:cNvSpPr>
            <a:spLocks noGrp="1"/>
          </p:cNvSpPr>
          <p:nvPr>
            <p:ph type="sldNum" idx="2"/>
          </p:nvPr>
        </p:nvSpPr>
        <p:spPr/>
        <p:txBody>
          <a:bodyPr/>
          <a:p>
            <a:fld id="{CC7732AA-C5F2-48D6-BFD1-7CA333CEACEB}"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Picture 360" descr=""/>
          <p:cNvPicPr/>
          <p:nvPr/>
        </p:nvPicPr>
        <p:blipFill>
          <a:blip r:embed="rId1"/>
          <a:stretch/>
        </p:blipFill>
        <p:spPr>
          <a:xfrm>
            <a:off x="632880" y="1100160"/>
            <a:ext cx="8838360" cy="3475800"/>
          </a:xfrm>
          <a:prstGeom prst="rect">
            <a:avLst/>
          </a:prstGeom>
          <a:noFill/>
          <a:ln w="0">
            <a:noFill/>
          </a:ln>
        </p:spPr>
      </p:pic>
      <p:pic>
        <p:nvPicPr>
          <p:cNvPr id="171" name="Picture 361" descr=""/>
          <p:cNvPicPr/>
          <p:nvPr/>
        </p:nvPicPr>
        <p:blipFill>
          <a:blip r:embed="rId2"/>
          <a:stretch/>
        </p:blipFill>
        <p:spPr>
          <a:xfrm>
            <a:off x="1080" y="1080"/>
            <a:ext cx="1874880" cy="424800"/>
          </a:xfrm>
          <a:prstGeom prst="rect">
            <a:avLst/>
          </a:prstGeom>
          <a:noFill/>
          <a:ln w="0">
            <a:noFill/>
          </a:ln>
        </p:spPr>
      </p:pic>
      <p:pic>
        <p:nvPicPr>
          <p:cNvPr id="172" name="Picture 362" descr=""/>
          <p:cNvPicPr/>
          <p:nvPr/>
        </p:nvPicPr>
        <p:blipFill>
          <a:blip r:embed="rId3"/>
          <a:stretch/>
        </p:blipFill>
        <p:spPr>
          <a:xfrm>
            <a:off x="8946360" y="13320"/>
            <a:ext cx="1089720" cy="430920"/>
          </a:xfrm>
          <a:prstGeom prst="rect">
            <a:avLst/>
          </a:prstGeom>
          <a:noFill/>
          <a:ln w="0">
            <a:noFill/>
          </a:ln>
        </p:spPr>
      </p:pic>
      <p:sp>
        <p:nvSpPr>
          <p:cNvPr id="173" name="PlaceHolder 23"/>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Superellipoid</a:t>
            </a:r>
            <a:endParaRPr b="0" lang="en-US" sz="1800" strike="noStrike" u="none">
              <a:solidFill>
                <a:srgbClr val="ffffff"/>
              </a:solidFill>
              <a:effectLst/>
              <a:uFillTx/>
              <a:latin typeface="Arial"/>
            </a:endParaRPr>
          </a:p>
        </p:txBody>
      </p:sp>
      <p:cxnSp>
        <p:nvCxnSpPr>
          <p:cNvPr id="174" name="Straight Connector 4"/>
          <p:cNvCxnSpPr/>
          <p:nvPr/>
        </p:nvCxnSpPr>
        <p:spPr>
          <a:xfrm>
            <a:off x="2692080" y="3437280"/>
            <a:ext cx="2896200" cy="360"/>
          </a:xfrm>
          <a:prstGeom prst="straightConnector1">
            <a:avLst/>
          </a:prstGeom>
          <a:ln w="57150">
            <a:solidFill>
              <a:srgbClr val="ff0000"/>
            </a:solidFill>
          </a:ln>
        </p:spPr>
      </p:cxnSp>
      <p:sp>
        <p:nvSpPr>
          <p:cNvPr id="175" name="TextBox 5"/>
          <p:cNvSpPr/>
          <p:nvPr/>
        </p:nvSpPr>
        <p:spPr>
          <a:xfrm>
            <a:off x="2692440" y="2762640"/>
            <a:ext cx="2869920" cy="522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trike="noStrike" u="none">
                <a:solidFill>
                  <a:srgbClr val="ff0000"/>
                </a:solidFill>
                <a:effectLst/>
                <a:uFillTx/>
                <a:latin typeface="Arial"/>
                <a:ea typeface="DejaVu Sans"/>
              </a:rPr>
              <a:t>It can only study cube to rectangle transition</a:t>
            </a:r>
            <a:r>
              <a:rPr b="0" lang="en-US" sz="1400" strike="noStrike" u="none">
                <a:solidFill>
                  <a:schemeClr val="dk1"/>
                </a:solidFill>
                <a:effectLst/>
                <a:uFillTx/>
                <a:latin typeface="Arial"/>
                <a:ea typeface="DejaVu Sans"/>
              </a:rPr>
              <a:t>.</a:t>
            </a:r>
            <a:endParaRPr b="0" lang="en-US" sz="1400" strike="noStrike" u="none">
              <a:solidFill>
                <a:srgbClr val="000000"/>
              </a:solidFill>
              <a:effectLst/>
              <a:uFillTx/>
              <a:latin typeface="Arial"/>
            </a:endParaRPr>
          </a:p>
        </p:txBody>
      </p:sp>
      <p:cxnSp>
        <p:nvCxnSpPr>
          <p:cNvPr id="176" name="Straight Connector 8"/>
          <p:cNvCxnSpPr/>
          <p:nvPr/>
        </p:nvCxnSpPr>
        <p:spPr>
          <a:xfrm>
            <a:off x="5977440" y="3877560"/>
            <a:ext cx="448920" cy="360"/>
          </a:xfrm>
          <a:prstGeom prst="straightConnector1">
            <a:avLst/>
          </a:prstGeom>
          <a:ln w="38100">
            <a:solidFill>
              <a:srgbClr val="ff0000"/>
            </a:solidFill>
          </a:ln>
        </p:spPr>
      </p:cxnSp>
      <p:sp>
        <p:nvSpPr>
          <p:cNvPr id="177" name="TextBox 9"/>
          <p:cNvSpPr/>
          <p:nvPr/>
        </p:nvSpPr>
        <p:spPr>
          <a:xfrm>
            <a:off x="5842080" y="4352040"/>
            <a:ext cx="3403080" cy="83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ff0000"/>
                </a:solidFill>
                <a:effectLst/>
                <a:uFillTx/>
                <a:latin typeface="Arial"/>
                <a:ea typeface="DejaVu Sans"/>
              </a:rPr>
              <a:t>Higher (since you never done any calculations, you won’t be able to answer the question regarding how much computational cost needed.</a:t>
            </a:r>
            <a:endParaRPr b="0" lang="en-US" sz="1200" strike="noStrike" u="none">
              <a:solidFill>
                <a:srgbClr val="000000"/>
              </a:solidFill>
              <a:effectLst/>
              <a:uFillTx/>
              <a:latin typeface="Arial"/>
            </a:endParaRPr>
          </a:p>
        </p:txBody>
      </p:sp>
      <p:cxnSp>
        <p:nvCxnSpPr>
          <p:cNvPr id="178" name="Straight Connector 14"/>
          <p:cNvCxnSpPr/>
          <p:nvPr/>
        </p:nvCxnSpPr>
        <p:spPr>
          <a:xfrm>
            <a:off x="2751480" y="3920040"/>
            <a:ext cx="762480" cy="360"/>
          </a:xfrm>
          <a:prstGeom prst="straightConnector1">
            <a:avLst/>
          </a:prstGeom>
          <a:ln w="57150">
            <a:solidFill>
              <a:srgbClr val="ff0000"/>
            </a:solidFill>
          </a:ln>
        </p:spPr>
      </p:cxnSp>
      <p:sp>
        <p:nvSpPr>
          <p:cNvPr id="179" name="TextBox 11"/>
          <p:cNvSpPr/>
          <p:nvPr/>
        </p:nvSpPr>
        <p:spPr>
          <a:xfrm>
            <a:off x="1316520" y="3434760"/>
            <a:ext cx="247968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How low is </a:t>
            </a:r>
            <a:r>
              <a:rPr b="0" lang="en-US" sz="1800" strike="noStrike" u="none">
                <a:solidFill>
                  <a:schemeClr val="dk1"/>
                </a:solidFill>
                <a:effectLst/>
                <a:uFillTx/>
                <a:latin typeface="Arial"/>
                <a:ea typeface="DejaVu Sans"/>
              </a:rPr>
              <a:t>“</a:t>
            </a:r>
            <a:r>
              <a:rPr b="0" lang="en-US" sz="1800" strike="noStrike" u="none">
                <a:solidFill>
                  <a:srgbClr val="ff0000"/>
                </a:solidFill>
                <a:effectLst/>
                <a:uFillTx/>
                <a:latin typeface="Arial"/>
                <a:ea typeface="DejaVu Sans"/>
              </a:rPr>
              <a:t>very low”?</a:t>
            </a:r>
            <a:endParaRPr b="0" lang="en-US" sz="1800" strike="noStrike" u="none">
              <a:solidFill>
                <a:srgbClr val="000000"/>
              </a:solidFill>
              <a:effectLst/>
              <a:uFillTx/>
              <a:latin typeface="Arial"/>
            </a:endParaRPr>
          </a:p>
        </p:txBody>
      </p:sp>
      <p:cxnSp>
        <p:nvCxnSpPr>
          <p:cNvPr id="180" name="Straight Connector 13"/>
          <p:cNvCxnSpPr/>
          <p:nvPr/>
        </p:nvCxnSpPr>
        <p:spPr>
          <a:xfrm>
            <a:off x="2751480" y="4131720"/>
            <a:ext cx="1067040" cy="360"/>
          </a:xfrm>
          <a:prstGeom prst="straightConnector1">
            <a:avLst/>
          </a:prstGeom>
          <a:ln w="38100">
            <a:solidFill>
              <a:srgbClr val="ff0000"/>
            </a:solidFill>
          </a:ln>
        </p:spPr>
      </p:cxnSp>
      <p:cxnSp>
        <p:nvCxnSpPr>
          <p:cNvPr id="181" name="Straight Connector 17"/>
          <p:cNvCxnSpPr/>
          <p:nvPr/>
        </p:nvCxnSpPr>
        <p:spPr>
          <a:xfrm>
            <a:off x="5909400" y="3996000"/>
            <a:ext cx="516960" cy="360"/>
          </a:xfrm>
          <a:prstGeom prst="straightConnector1">
            <a:avLst/>
          </a:prstGeom>
          <a:ln w="28575">
            <a:solidFill>
              <a:srgbClr val="ff0000"/>
            </a:solidFill>
          </a:ln>
        </p:spPr>
      </p:cxnSp>
      <p:cxnSp>
        <p:nvCxnSpPr>
          <p:cNvPr id="182" name="Straight Connector 22"/>
          <p:cNvCxnSpPr/>
          <p:nvPr/>
        </p:nvCxnSpPr>
        <p:spPr>
          <a:xfrm>
            <a:off x="5909400" y="4063680"/>
            <a:ext cx="516960" cy="360"/>
          </a:xfrm>
          <a:prstGeom prst="straightConnector1">
            <a:avLst/>
          </a:prstGeom>
          <a:ln w="28575">
            <a:solidFill>
              <a:srgbClr val="ff0000"/>
            </a:solidFill>
          </a:ln>
        </p:spPr>
      </p:cxnSp>
      <p:cxnSp>
        <p:nvCxnSpPr>
          <p:cNvPr id="183" name="Straight Connector 19"/>
          <p:cNvCxnSpPr/>
          <p:nvPr/>
        </p:nvCxnSpPr>
        <p:spPr>
          <a:xfrm>
            <a:off x="3818160" y="1531440"/>
            <a:ext cx="218520" cy="360"/>
          </a:xfrm>
          <a:prstGeom prst="straightConnector1">
            <a:avLst/>
          </a:prstGeom>
          <a:ln w="28575">
            <a:solidFill>
              <a:srgbClr val="ff0000"/>
            </a:solidFill>
          </a:ln>
        </p:spPr>
      </p:cxnSp>
      <p:cxnSp>
        <p:nvCxnSpPr>
          <p:cNvPr id="184" name="Straight Connector 25"/>
          <p:cNvCxnSpPr/>
          <p:nvPr/>
        </p:nvCxnSpPr>
        <p:spPr>
          <a:xfrm>
            <a:off x="3861720" y="1616040"/>
            <a:ext cx="218160" cy="360"/>
          </a:xfrm>
          <a:prstGeom prst="straightConnector1">
            <a:avLst/>
          </a:prstGeom>
          <a:ln w="28575">
            <a:solidFill>
              <a:srgbClr val="ff0000"/>
            </a:solidFill>
          </a:ln>
        </p:spPr>
      </p:cxnSp>
      <p:sp>
        <p:nvSpPr>
          <p:cNvPr id="185" name="TextBox 20"/>
          <p:cNvSpPr/>
          <p:nvPr/>
        </p:nvSpPr>
        <p:spPr>
          <a:xfrm>
            <a:off x="3673440" y="1616040"/>
            <a:ext cx="59472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less</a:t>
            </a:r>
            <a:endParaRPr b="0" lang="en-US" sz="1800" strike="noStrike" u="none">
              <a:solidFill>
                <a:srgbClr val="000000"/>
              </a:solidFill>
              <a:effectLst/>
              <a:uFillTx/>
              <a:latin typeface="Arial"/>
            </a:endParaRPr>
          </a:p>
        </p:txBody>
      </p:sp>
      <p:sp>
        <p:nvSpPr>
          <p:cNvPr id="186" name="TextBox 23"/>
          <p:cNvSpPr/>
          <p:nvPr/>
        </p:nvSpPr>
        <p:spPr>
          <a:xfrm>
            <a:off x="3318480" y="4029840"/>
            <a:ext cx="158220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Less realistic </a:t>
            </a:r>
            <a:endParaRPr b="0" lang="en-US" sz="1800" strike="noStrike" u="none">
              <a:solidFill>
                <a:srgbClr val="000000"/>
              </a:solidFill>
              <a:effectLst/>
              <a:uFillTx/>
              <a:latin typeface="Arial"/>
            </a:endParaRPr>
          </a:p>
        </p:txBody>
      </p:sp>
      <p:sp>
        <p:nvSpPr>
          <p:cNvPr id="187" name="TextBox 24"/>
          <p:cNvSpPr/>
          <p:nvPr/>
        </p:nvSpPr>
        <p:spPr>
          <a:xfrm>
            <a:off x="95400" y="4522680"/>
            <a:ext cx="3062520" cy="1076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ff0000"/>
                </a:solidFill>
                <a:effectLst/>
                <a:uFillTx/>
                <a:latin typeface="Arial"/>
                <a:ea typeface="DejaVu Sans"/>
              </a:rPr>
              <a:t>Avoid strong wordings since you have no quantitative information in any of these models</a:t>
            </a:r>
            <a:endParaRPr b="0" lang="en-US" sz="16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60F60E34-AD0C-46DE-8FB4-4763460FFEF6}"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24"/>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Expected result</a:t>
            </a:r>
            <a:endParaRPr b="0" lang="en-US" sz="1800" strike="noStrike" u="none">
              <a:solidFill>
                <a:srgbClr val="ffffff"/>
              </a:solidFill>
              <a:effectLst/>
              <a:uFillTx/>
              <a:latin typeface="Arial"/>
            </a:endParaRPr>
          </a:p>
        </p:txBody>
      </p:sp>
      <p:pic>
        <p:nvPicPr>
          <p:cNvPr id="189" name="Picture 365" descr=""/>
          <p:cNvPicPr/>
          <p:nvPr/>
        </p:nvPicPr>
        <p:blipFill>
          <a:blip r:embed="rId1"/>
          <a:stretch/>
        </p:blipFill>
        <p:spPr>
          <a:xfrm>
            <a:off x="6776640" y="2176200"/>
            <a:ext cx="2091600" cy="1920960"/>
          </a:xfrm>
          <a:prstGeom prst="rect">
            <a:avLst/>
          </a:prstGeom>
          <a:noFill/>
          <a:ln w="0">
            <a:noFill/>
          </a:ln>
        </p:spPr>
      </p:pic>
      <p:sp>
        <p:nvSpPr>
          <p:cNvPr id="190" name="TextBox 366"/>
          <p:cNvSpPr/>
          <p:nvPr/>
        </p:nvSpPr>
        <p:spPr>
          <a:xfrm>
            <a:off x="5375160" y="4374000"/>
            <a:ext cx="4584240" cy="711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800" strike="noStrike" u="none">
                <a:solidFill>
                  <a:srgbClr val="000000"/>
                </a:solidFill>
                <a:effectLst/>
                <a:uFillTx/>
                <a:latin typeface="Arial"/>
                <a:ea typeface="DejaVu Sans"/>
              </a:rPr>
              <a:t>The upper box in Panel A at a higher magnification. Type A viral inclusion bodies, which are observed in infections caused by some orthopoxvirus species, are composed of proteinaceous material and mature virus particles (arrow). Type B viral inclusion bodies, also known as viral factories, are composed of spherical, immature virus particles (arrowhead). </a:t>
            </a:r>
            <a:endParaRPr b="0" lang="en-US" sz="800" strike="noStrike" u="none">
              <a:solidFill>
                <a:srgbClr val="000000"/>
              </a:solidFill>
              <a:effectLst/>
              <a:uFillTx/>
              <a:latin typeface="Arial"/>
            </a:endParaRPr>
          </a:p>
        </p:txBody>
      </p:sp>
      <p:pic>
        <p:nvPicPr>
          <p:cNvPr id="191" name="Picture 2" descr=""/>
          <p:cNvPicPr/>
          <p:nvPr/>
        </p:nvPicPr>
        <p:blipFill>
          <a:blip r:embed="rId2"/>
          <a:stretch/>
        </p:blipFill>
        <p:spPr>
          <a:xfrm>
            <a:off x="6740640" y="617760"/>
            <a:ext cx="2275920" cy="1251000"/>
          </a:xfrm>
          <a:prstGeom prst="rect">
            <a:avLst/>
          </a:prstGeom>
          <a:noFill/>
          <a:ln w="0">
            <a:noFill/>
          </a:ln>
        </p:spPr>
      </p:pic>
      <p:pic>
        <p:nvPicPr>
          <p:cNvPr id="192" name="Picture 4" descr="The COVID-19 coronavirus epidemic has a ..."/>
          <p:cNvPicPr/>
          <p:nvPr/>
        </p:nvPicPr>
        <p:blipFill>
          <a:blip r:embed="rId3"/>
          <a:srcRect l="4746" t="2749" r="4387" b="0"/>
          <a:stretch/>
        </p:blipFill>
        <p:spPr>
          <a:xfrm>
            <a:off x="1065240" y="3337560"/>
            <a:ext cx="2717640" cy="1738440"/>
          </a:xfrm>
          <a:prstGeom prst="rect">
            <a:avLst/>
          </a:prstGeom>
          <a:noFill/>
          <a:ln w="0">
            <a:noFill/>
          </a:ln>
        </p:spPr>
      </p:pic>
      <p:sp>
        <p:nvSpPr>
          <p:cNvPr id="193" name="TextBox 369"/>
          <p:cNvSpPr/>
          <p:nvPr/>
        </p:nvSpPr>
        <p:spPr>
          <a:xfrm>
            <a:off x="278280" y="592560"/>
            <a:ext cx="5335200" cy="2573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trike="noStrike" u="none">
                <a:solidFill>
                  <a:srgbClr val="000000"/>
                </a:solidFill>
                <a:effectLst/>
                <a:uFillTx/>
                <a:latin typeface="Arial"/>
                <a:ea typeface="DejaVu Sans"/>
              </a:rPr>
              <a:t>The Superellipsoid model helps explain:</a:t>
            </a:r>
            <a:endParaRPr b="0" lang="en-US" sz="1600" strike="noStrike" u="none">
              <a:solidFill>
                <a:srgbClr val="000000"/>
              </a:solidFill>
              <a:effectLst/>
              <a:uFillTx/>
              <a:latin typeface="Arial"/>
            </a:endParaRPr>
          </a:p>
          <a:p>
            <a:pPr defTabSz="914400">
              <a:lnSpc>
                <a:spcPct val="100000"/>
              </a:lnSpc>
            </a:pPr>
            <a:r>
              <a:rPr b="1" lang="en-US" sz="1600" strike="noStrike" u="none">
                <a:solidFill>
                  <a:srgbClr val="000000"/>
                </a:solidFill>
                <a:effectLst/>
                <a:uFillTx/>
                <a:latin typeface="Arial"/>
                <a:ea typeface="DejaVu Sans"/>
              </a:rPr>
              <a:t>Why</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COVID-19 virus particle stays more spherical</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Monkeypox virus particle becomes dumbbell-shaped</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1" lang="en-US" sz="1600" strike="noStrike" u="none">
                <a:solidFill>
                  <a:srgbClr val="000000"/>
                </a:solidFill>
                <a:effectLst/>
                <a:uFillTx/>
                <a:latin typeface="Arial"/>
                <a:ea typeface="DejaVu Sans"/>
              </a:rPr>
              <a:t>How:</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Crowding + container curvature reshape genome packing</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1" lang="en-US" sz="1600" strike="noStrike" u="none">
                <a:solidFill>
                  <a:srgbClr val="000000"/>
                </a:solidFill>
                <a:effectLst/>
                <a:uFillTx/>
                <a:latin typeface="Arial"/>
                <a:ea typeface="DejaVu Sans"/>
              </a:rPr>
              <a:t>Why:</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Immature viruses are round</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Mature orthopoxviruses are brick-like</a:t>
            </a:r>
            <a:endParaRPr b="0" lang="en-US" sz="1600" strike="noStrike" u="none">
              <a:solidFill>
                <a:srgbClr val="000000"/>
              </a:solidFill>
              <a:effectLst/>
              <a:uFillTx/>
              <a:latin typeface="Arial"/>
            </a:endParaRPr>
          </a:p>
        </p:txBody>
      </p:sp>
      <p:pic>
        <p:nvPicPr>
          <p:cNvPr id="194" name="Picture 370" descr=""/>
          <p:cNvPicPr/>
          <p:nvPr/>
        </p:nvPicPr>
        <p:blipFill>
          <a:blip r:embed="rId4"/>
          <a:stretch/>
        </p:blipFill>
        <p:spPr>
          <a:xfrm>
            <a:off x="1440" y="1440"/>
            <a:ext cx="1874880" cy="424800"/>
          </a:xfrm>
          <a:prstGeom prst="rect">
            <a:avLst/>
          </a:prstGeom>
          <a:noFill/>
          <a:ln w="0">
            <a:noFill/>
          </a:ln>
        </p:spPr>
      </p:pic>
      <p:pic>
        <p:nvPicPr>
          <p:cNvPr id="195" name="Picture 371" descr=""/>
          <p:cNvPicPr/>
          <p:nvPr/>
        </p:nvPicPr>
        <p:blipFill>
          <a:blip r:embed="rId5"/>
          <a:stretch/>
        </p:blipFill>
        <p:spPr>
          <a:xfrm>
            <a:off x="8946360" y="13320"/>
            <a:ext cx="1089720" cy="430920"/>
          </a:xfrm>
          <a:prstGeom prst="rect">
            <a:avLst/>
          </a:prstGeom>
          <a:noFill/>
          <a:ln w="0">
            <a:noFill/>
          </a:ln>
        </p:spPr>
      </p:pic>
      <p:sp>
        <p:nvSpPr>
          <p:cNvPr id="196" name="TextBox 2"/>
          <p:cNvSpPr/>
          <p:nvPr/>
        </p:nvSpPr>
        <p:spPr>
          <a:xfrm>
            <a:off x="4035960" y="3258000"/>
            <a:ext cx="1819800" cy="923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Spacing between text and figure</a:t>
            </a:r>
            <a:endParaRPr b="0" lang="en-US" sz="18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1C5B8399-54A5-479E-AC3E-CBDC46277E71}"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25"/>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1800" strike="noStrike" u="none">
                <a:solidFill>
                  <a:srgbClr val="ffffff"/>
                </a:solidFill>
                <a:effectLst/>
                <a:uFillTx/>
                <a:latin typeface="Arial"/>
                <a:ea typeface="DejaVu Sans"/>
              </a:rPr>
              <a:t>Timeline</a:t>
            </a:r>
            <a:endParaRPr b="0" lang="en-US" sz="1800" strike="noStrike" u="none">
              <a:solidFill>
                <a:srgbClr val="ffffff"/>
              </a:solidFill>
              <a:effectLst/>
              <a:uFillTx/>
              <a:latin typeface="Arial"/>
            </a:endParaRPr>
          </a:p>
        </p:txBody>
      </p:sp>
      <p:pic>
        <p:nvPicPr>
          <p:cNvPr id="198" name="Picture 373" descr=""/>
          <p:cNvPicPr/>
          <p:nvPr/>
        </p:nvPicPr>
        <p:blipFill>
          <a:blip r:embed="rId1"/>
          <a:stretch/>
        </p:blipFill>
        <p:spPr>
          <a:xfrm>
            <a:off x="1440" y="1440"/>
            <a:ext cx="1874880" cy="424800"/>
          </a:xfrm>
          <a:prstGeom prst="rect">
            <a:avLst/>
          </a:prstGeom>
          <a:noFill/>
          <a:ln w="0">
            <a:noFill/>
          </a:ln>
        </p:spPr>
      </p:pic>
      <p:pic>
        <p:nvPicPr>
          <p:cNvPr id="199" name="Picture 374" descr=""/>
          <p:cNvPicPr/>
          <p:nvPr/>
        </p:nvPicPr>
        <p:blipFill>
          <a:blip r:embed="rId2"/>
          <a:stretch/>
        </p:blipFill>
        <p:spPr>
          <a:xfrm>
            <a:off x="8946360" y="13320"/>
            <a:ext cx="1089720" cy="430920"/>
          </a:xfrm>
          <a:prstGeom prst="rect">
            <a:avLst/>
          </a:prstGeom>
          <a:noFill/>
          <a:ln w="0">
            <a:noFill/>
          </a:ln>
        </p:spPr>
      </p:pic>
      <p:sp>
        <p:nvSpPr>
          <p:cNvPr id="200" name="TextBox 375"/>
          <p:cNvSpPr/>
          <p:nvPr/>
        </p:nvSpPr>
        <p:spPr>
          <a:xfrm>
            <a:off x="0" y="638640"/>
            <a:ext cx="9839880" cy="4830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trike="noStrike" u="none">
                <a:solidFill>
                  <a:srgbClr val="000000"/>
                </a:solidFill>
                <a:effectLst/>
                <a:uFillTx/>
                <a:latin typeface="Arial"/>
                <a:ea typeface="DejaVu Sans"/>
              </a:rPr>
              <a:t>Work 1: </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Genome Geometry–Driven Membrane Deformation. Establish how genome length, stiffness, and</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geometry control membrane shape under confinement.</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(1)Develop a coarse-grained bead–spring genome model confined within a flexible Helfrich–Canham</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membrane.</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(2)Systematically vary:</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	</a:t>
            </a:r>
            <a:r>
              <a:rPr b="0" lang="en-US" sz="1600" strike="noStrike" u="none">
                <a:solidFill>
                  <a:srgbClr val="000000"/>
                </a:solidFill>
                <a:effectLst/>
                <a:uFillTx/>
                <a:latin typeface="Arial"/>
                <a:ea typeface="DejaVu Sans"/>
              </a:rPr>
              <a:t>(i)genome length (short RNA vs long DNA)</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	</a:t>
            </a:r>
            <a:r>
              <a:rPr b="0" lang="en-US" sz="1600" strike="noStrike" u="none">
                <a:solidFill>
                  <a:srgbClr val="000000"/>
                </a:solidFill>
                <a:effectLst/>
                <a:uFillTx/>
                <a:latin typeface="Arial"/>
                <a:ea typeface="DejaVu Sans"/>
              </a:rPr>
              <a:t>(ii)genome stiffness (flexible vs rod-like)</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	</a:t>
            </a:r>
            <a:r>
              <a:rPr b="0" lang="en-US" sz="1600" strike="noStrike" u="none">
                <a:solidFill>
                  <a:srgbClr val="000000"/>
                </a:solidFill>
                <a:effectLst/>
                <a:uFillTx/>
                <a:latin typeface="Arial"/>
                <a:ea typeface="DejaVu Sans"/>
              </a:rPr>
              <a:t>(iii)membrane size and bending rigidity</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1" lang="en-US" sz="1600" strike="noStrike" u="none">
                <a:solidFill>
                  <a:srgbClr val="000000"/>
                </a:solidFill>
                <a:effectLst/>
                <a:uFillTx/>
                <a:latin typeface="Arial"/>
                <a:ea typeface="DejaVu Sans"/>
              </a:rPr>
              <a:t>Work 2:</a:t>
            </a:r>
            <a:r>
              <a:rPr b="0" lang="en-US" sz="1600" strike="noStrike" u="none">
                <a:solidFill>
                  <a:srgbClr val="000000"/>
                </a:solidFill>
                <a:effectLst/>
                <a:uFillTx/>
                <a:latin typeface="Arial"/>
                <a:ea typeface="DejaVu Sans"/>
              </a:rPr>
              <a:t> </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This work will examine how internal pressure affects the size and geometry of a virus, and how</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weak attractions between the genome and the surrounding cellular environment influence host cell</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membrane after host-cell entry. A simple coarse-grained model with Lennard-Jones attractions will be</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used, in which genome length, stiffness, and interaction strength are varied to observe how virus shape</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and genome position respond.</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1" lang="en-US" sz="1600" strike="noStrike" u="none">
                <a:solidFill>
                  <a:srgbClr val="000000"/>
                </a:solidFill>
                <a:effectLst/>
                <a:uFillTx/>
                <a:latin typeface="Arial"/>
                <a:ea typeface="DejaVu Sans"/>
              </a:rPr>
              <a:t>Work 3: </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Noto Sans CJK SC"/>
              </a:rPr>
              <a:t>Shape Symmetry Breaking Explain why </a:t>
            </a:r>
            <a:r>
              <a:rPr b="0" lang="en-US" sz="1600" strike="noStrike" u="none">
                <a:solidFill>
                  <a:srgbClr val="000000"/>
                </a:solidFill>
                <a:effectLst/>
                <a:uFillTx/>
                <a:latin typeface="Arial"/>
                <a:ea typeface="DejaVu Sans"/>
              </a:rPr>
              <a:t>COVID-19 virus particle stays more spherical and  Monkeypox virus particle more dumbbell-shaped  and why some viruses (e.g., Monkeypox) transition from spherical to elongated shapes,</a:t>
            </a:r>
            <a:endParaRPr b="0" lang="en-US" sz="1600" strike="noStrike" u="none">
              <a:solidFill>
                <a:srgbClr val="000000"/>
              </a:solidFill>
              <a:effectLst/>
              <a:uFillTx/>
              <a:latin typeface="Arial"/>
            </a:endParaRPr>
          </a:p>
        </p:txBody>
      </p:sp>
      <p:pic>
        <p:nvPicPr>
          <p:cNvPr id="201" name="Picture 6" descr=""/>
          <p:cNvPicPr/>
          <p:nvPr/>
        </p:nvPicPr>
        <p:blipFill>
          <a:blip r:embed="rId3"/>
          <a:stretch/>
        </p:blipFill>
        <p:spPr>
          <a:xfrm>
            <a:off x="8750160" y="992160"/>
            <a:ext cx="1089720" cy="430920"/>
          </a:xfrm>
          <a:prstGeom prst="rect">
            <a:avLst/>
          </a:prstGeom>
          <a:noFill/>
          <a:ln w="0">
            <a:noFill/>
          </a:ln>
        </p:spPr>
      </p:pic>
      <p:sp>
        <p:nvSpPr>
          <p:cNvPr id="202" name="TextBox 7"/>
          <p:cNvSpPr/>
          <p:nvPr/>
        </p:nvSpPr>
        <p:spPr>
          <a:xfrm>
            <a:off x="4776840" y="1532880"/>
            <a:ext cx="5171400" cy="175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 Work 1, 2 and 3 change to Goal 1, 2, and 3</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ff0000"/>
                </a:solidFill>
                <a:effectLst/>
                <a:uFillTx/>
                <a:latin typeface="Arial"/>
                <a:ea typeface="DejaVu Sans"/>
              </a:rPr>
              <a:t>* Since you have shown no any significant progress so far, it will be too challenging for you to start your studies from “wok 1”. </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ff0000"/>
                </a:solidFill>
                <a:effectLst/>
                <a:uFillTx/>
                <a:latin typeface="Arial"/>
                <a:ea typeface="DejaVu Sans"/>
              </a:rPr>
              <a:t>*You may combine “Develop a coarse-grained … “ with “Work 2” on this page as Goal 1.</a:t>
            </a:r>
            <a:endParaRPr b="0" lang="en-US" sz="18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8537F695-538C-40AE-9261-97D8FC70AB7F}"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 name="Picture 224" descr=""/>
          <p:cNvPicPr/>
          <p:nvPr/>
        </p:nvPicPr>
        <p:blipFill>
          <a:blip r:embed="rId1"/>
          <a:srcRect l="11007" t="0" r="0" b="0"/>
          <a:stretch/>
        </p:blipFill>
        <p:spPr>
          <a:xfrm>
            <a:off x="3227040" y="1105200"/>
            <a:ext cx="3296160" cy="3208320"/>
          </a:xfrm>
          <a:prstGeom prst="rect">
            <a:avLst/>
          </a:prstGeom>
          <a:noFill/>
          <a:ln w="18000">
            <a:noFill/>
          </a:ln>
        </p:spPr>
      </p:pic>
      <p:sp>
        <p:nvSpPr>
          <p:cNvPr id="27" name="Rectangle 225"/>
          <p:cNvSpPr/>
          <p:nvPr/>
        </p:nvSpPr>
        <p:spPr>
          <a:xfrm>
            <a:off x="3927240" y="4424400"/>
            <a:ext cx="160416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900" strike="noStrike" u="none">
                <a:solidFill>
                  <a:srgbClr val="000000"/>
                </a:solidFill>
                <a:effectLst/>
                <a:uFillTx/>
                <a:latin typeface="Calibri"/>
                <a:ea typeface="DejaVu Sans"/>
              </a:rPr>
              <a:t>Diagram of the viral life cycle. </a:t>
            </a:r>
            <a:endParaRPr b="0" lang="en-US" sz="900" strike="noStrike" u="none">
              <a:solidFill>
                <a:srgbClr val="000000"/>
              </a:solidFill>
              <a:effectLst/>
              <a:uFillTx/>
              <a:latin typeface="Arial"/>
            </a:endParaRPr>
          </a:p>
        </p:txBody>
      </p:sp>
      <p:pic>
        <p:nvPicPr>
          <p:cNvPr id="28" name="Picture 226" descr=""/>
          <p:cNvPicPr/>
          <p:nvPr/>
        </p:nvPicPr>
        <p:blipFill>
          <a:blip r:embed="rId2"/>
          <a:srcRect l="0" t="0" r="0" b="6059"/>
          <a:stretch/>
        </p:blipFill>
        <p:spPr>
          <a:xfrm>
            <a:off x="272880" y="1654560"/>
            <a:ext cx="2630880" cy="1711800"/>
          </a:xfrm>
          <a:prstGeom prst="rect">
            <a:avLst/>
          </a:prstGeom>
          <a:noFill/>
          <a:ln w="18000">
            <a:noFill/>
          </a:ln>
        </p:spPr>
      </p:pic>
      <p:pic>
        <p:nvPicPr>
          <p:cNvPr id="29" name="Picture 227" descr=""/>
          <p:cNvPicPr/>
          <p:nvPr/>
        </p:nvPicPr>
        <p:blipFill>
          <a:blip r:embed="rId3"/>
          <a:srcRect l="3934" t="6266" r="4571" b="7637"/>
          <a:stretch/>
        </p:blipFill>
        <p:spPr>
          <a:xfrm>
            <a:off x="6764400" y="1751400"/>
            <a:ext cx="3020760" cy="1733400"/>
          </a:xfrm>
          <a:prstGeom prst="rect">
            <a:avLst/>
          </a:prstGeom>
          <a:noFill/>
          <a:ln w="18000">
            <a:noFill/>
          </a:ln>
        </p:spPr>
      </p:pic>
      <p:sp>
        <p:nvSpPr>
          <p:cNvPr id="30" name="Rectangle 228"/>
          <p:cNvSpPr/>
          <p:nvPr/>
        </p:nvSpPr>
        <p:spPr>
          <a:xfrm>
            <a:off x="940680" y="3553560"/>
            <a:ext cx="11538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900" strike="noStrike" u="none">
                <a:solidFill>
                  <a:srgbClr val="c9211e"/>
                </a:solidFill>
                <a:effectLst/>
                <a:uFillTx/>
                <a:latin typeface="Calibri"/>
                <a:ea typeface="DejaVu Sans"/>
              </a:rPr>
              <a:t>SARS-CoV-2 particles</a:t>
            </a:r>
            <a:endParaRPr b="0" lang="en-US" sz="900" strike="noStrike" u="none">
              <a:solidFill>
                <a:srgbClr val="000000"/>
              </a:solidFill>
              <a:effectLst/>
              <a:uFillTx/>
              <a:latin typeface="Arial"/>
            </a:endParaRPr>
          </a:p>
        </p:txBody>
      </p:sp>
      <p:sp>
        <p:nvSpPr>
          <p:cNvPr id="31" name="Rectangle 229"/>
          <p:cNvSpPr/>
          <p:nvPr/>
        </p:nvSpPr>
        <p:spPr>
          <a:xfrm>
            <a:off x="7609680" y="3714480"/>
            <a:ext cx="14220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900" strike="noStrike" u="none">
                <a:solidFill>
                  <a:srgbClr val="c9211e"/>
                </a:solidFill>
                <a:effectLst/>
                <a:uFillTx/>
                <a:latin typeface="Calibri"/>
                <a:ea typeface="DejaVu Sans"/>
              </a:rPr>
              <a:t>Monkeypox virus particles</a:t>
            </a:r>
            <a:endParaRPr b="0" lang="en-US" sz="900" strike="noStrike" u="none">
              <a:solidFill>
                <a:srgbClr val="000000"/>
              </a:solidFill>
              <a:effectLst/>
              <a:uFillTx/>
              <a:latin typeface="Arial"/>
            </a:endParaRPr>
          </a:p>
        </p:txBody>
      </p:sp>
      <p:sp>
        <p:nvSpPr>
          <p:cNvPr id="32" name="PlaceHolder 21"/>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pic>
        <p:nvPicPr>
          <p:cNvPr id="33" name="Picture 231" descr=""/>
          <p:cNvPicPr/>
          <p:nvPr/>
        </p:nvPicPr>
        <p:blipFill>
          <a:blip r:embed="rId4"/>
          <a:stretch/>
        </p:blipFill>
        <p:spPr>
          <a:xfrm>
            <a:off x="360" y="360"/>
            <a:ext cx="1874880" cy="424800"/>
          </a:xfrm>
          <a:prstGeom prst="rect">
            <a:avLst/>
          </a:prstGeom>
          <a:noFill/>
          <a:ln w="0">
            <a:noFill/>
          </a:ln>
        </p:spPr>
      </p:pic>
      <p:sp>
        <p:nvSpPr>
          <p:cNvPr id="2" name="PlaceHolder 1"/>
          <p:cNvSpPr>
            <a:spLocks noGrp="1"/>
          </p:cNvSpPr>
          <p:nvPr>
            <p:ph type="sldNum" idx="2"/>
          </p:nvPr>
        </p:nvSpPr>
        <p:spPr/>
        <p:txBody>
          <a:bodyPr/>
          <a:p>
            <a:fld id="{112C98F3-E213-49A2-B9EE-103AFEFD333B}"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380"/>
          <p:cNvSpPr/>
          <p:nvPr/>
        </p:nvSpPr>
        <p:spPr>
          <a:xfrm>
            <a:off x="226080" y="654840"/>
            <a:ext cx="9670320" cy="496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[1] Zhenhao Ke, Jose Oton, Kun Qu, Marcella Cortese, Vedran Zila, Liam McKeane, Takanori Nakane, Jasenko Zivanov, Christopher J Neufeldt, Bastian Cerikan, Jianmin M Lu, Julian Peukes, Xiaoli Xiong, Hans-Georg Kräusslich, Sjors H. W. Scheres, Ralf Bartenschlager, and John A. G. Briggs. Structures and distributions of sars-cov-2 spike proteins on intact virions. Nature, 588(7838):498–502, December 2020. Epub 2020 Aug 17.</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[2] Centers for Disease Control and Prevention (CDC). Sars-cov-2 illustration. </a:t>
            </a:r>
            <a:r>
              <a:rPr b="0" lang="en-US" sz="1600" strike="noStrike" u="none">
                <a:solidFill>
                  <a:srgbClr val="0000ee"/>
                </a:solidFill>
                <a:effectLst/>
                <a:uFillTx/>
                <a:latin typeface="Arial"/>
                <a:ea typeface="DejaVu Sans"/>
                <a:hlinkClick r:id="rId1"/>
              </a:rPr>
              <a:t>https://www.cdc.gov/</a:t>
            </a:r>
            <a:r>
              <a:rPr b="0" lang="en-US" sz="1600" strike="noStrike" u="none">
                <a:solidFill>
                  <a:srgbClr val="000000"/>
                </a:solidFill>
                <a:effectLst/>
                <a:uFillTx/>
                <a:latin typeface="Arial"/>
                <a:ea typeface="DejaVu Sans"/>
              </a:rPr>
              <a:t>museum/timeline/covid19.html, n.d. Accessed April 18, 2025.</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[3] Naoki Nakatani, Hiroshi Sakuta, Makoto Hayashi, Shunsuke Tanaka, Kohei Takiguchi, Kouhei Tsumoto, and Kenichi Yoshikawa. Specific spatial localization of actin and dna in a water/water microdroplet: Self-emergence of a cell-like structure. Chembiochem, 19(13):1370–1374, 2018.</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[4] Nir Erez, Hagit Achdout, Einat Milrot, Yaron Schwartz, Yonit Wiener-Well, Nir Paran, Boaz Politi, Haim Tamir, Tomer Israely, Sharon Weiss, Adi Beth-Din, Orli Shifman, Ohad Israeli, Shmuel Yitzhaki, Shaul C Shapira, Shay Melamed, and Eli Schwartz. Diagnosis of imported monkeypox, israel, 2018. Emerging Infectious Diseases, 25(5):980–983, May 2019.</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[5] Shane Parker, Andrea Nuara, R Mark Buller, and David A Schultz. Human monkeypox: an emerging zoonotic disease. Future Microbiology, 2(1):17–34, Feb 2007.</a:t>
            </a:r>
            <a:endParaRPr b="0" lang="en-US" sz="1600" strike="noStrike" u="none">
              <a:solidFill>
                <a:srgbClr val="000000"/>
              </a:solidFill>
              <a:effectLst/>
              <a:uFillTx/>
              <a:latin typeface="Arial"/>
            </a:endParaRPr>
          </a:p>
        </p:txBody>
      </p:sp>
      <p:sp>
        <p:nvSpPr>
          <p:cNvPr id="204" name="PlaceHolder 15"/>
          <p:cNvSpPr/>
          <p:nvPr/>
        </p:nvSpPr>
        <p:spPr>
          <a:xfrm>
            <a:off x="202680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pic>
        <p:nvPicPr>
          <p:cNvPr id="205" name="Picture 382" descr=""/>
          <p:cNvPicPr/>
          <p:nvPr/>
        </p:nvPicPr>
        <p:blipFill>
          <a:blip r:embed="rId2"/>
          <a:stretch/>
        </p:blipFill>
        <p:spPr>
          <a:xfrm>
            <a:off x="0" y="0"/>
            <a:ext cx="1874880" cy="424800"/>
          </a:xfrm>
          <a:prstGeom prst="rect">
            <a:avLst/>
          </a:prstGeom>
          <a:noFill/>
          <a:ln w="0">
            <a:noFill/>
          </a:ln>
        </p:spPr>
      </p:pic>
      <p:pic>
        <p:nvPicPr>
          <p:cNvPr id="206" name="Picture 383" descr=""/>
          <p:cNvPicPr/>
          <p:nvPr/>
        </p:nvPicPr>
        <p:blipFill>
          <a:blip r:embed="rId3"/>
          <a:stretch/>
        </p:blipFill>
        <p:spPr>
          <a:xfrm>
            <a:off x="8946360" y="13320"/>
            <a:ext cx="1089720" cy="430920"/>
          </a:xfrm>
          <a:prstGeom prst="rect">
            <a:avLst/>
          </a:prstGeom>
          <a:noFill/>
          <a:ln w="0">
            <a:noFill/>
          </a:ln>
        </p:spPr>
      </p:pic>
      <p:sp>
        <p:nvSpPr>
          <p:cNvPr id="2" name="PlaceHolder 1"/>
          <p:cNvSpPr>
            <a:spLocks noGrp="1"/>
          </p:cNvSpPr>
          <p:nvPr>
            <p:ph type="sldNum" idx="2"/>
          </p:nvPr>
        </p:nvSpPr>
        <p:spPr/>
        <p:txBody>
          <a:bodyPr/>
          <a:p>
            <a:fld id="{5205D26F-E855-41EF-A2EC-59DF5DCFEEFC}"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9"/>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sp>
        <p:nvSpPr>
          <p:cNvPr id="208" name="Rectangle 385"/>
          <p:cNvSpPr/>
          <p:nvPr/>
        </p:nvSpPr>
        <p:spPr>
          <a:xfrm>
            <a:off x="58320" y="632520"/>
            <a:ext cx="10185120" cy="496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[6] Cynthia S Goldsmith and Russell Regnery. Monkeypox virus particle. Public Health Image Library, Centers for Disease Control and Prevention, 2003. Image ID: 22664.</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[7] Yinon M Bar-On, Avi Flamholz, Rob Phillips, and Ron Milo. Sars-cov-2 (covid-19) by the numbers. Elife, 9:e57309, Apr 2020.</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[8] Lei Wu, Wenhui Zhou, Lihua Lin, Anhong Chen, Jing Feng, Xiangmeng Qu, Hongbo Zhang, and Jun Yue. Delivery of therapeutic oligonucleotides in nanoscale. Bioactive Materials, 7:292–323, 2022.</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[9] Emily Barrow, Anthony V. Nicola, and Jun Liu. Multiscale perspectives of virus entry via endocytosis. Virology Journal, 10:177, 2013.</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[10] Susan Payne. Viruses: From Understanding to Investigation. Elsevier, 2nd edition, 2022.</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[11] A. Brandariz-Nuñez, T. Liu, T. Du, and A. Evilevitch. Pressure-driven release of viral genome into a</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host nucleus is a mechanism leading to herpes infection. eLife, 8:e47212, 2019.</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[12] Morgan Chabanon, Jeanne C. Stachowiak, and Padmini Rangamani. Systems biology of cellular</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membranes: a convergence with biophysics. Wiley Interdisciplinary Reviews: Systems Biology and</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Medicine, 9(5), sep 2017. Epub 2017 May 5.</a:t>
            </a:r>
            <a:endParaRPr b="0" lang="en-US" sz="1600" strike="noStrike" u="none">
              <a:solidFill>
                <a:srgbClr val="000000"/>
              </a:solidFill>
              <a:effectLst/>
              <a:uFillTx/>
              <a:latin typeface="Arial"/>
            </a:endParaRPr>
          </a:p>
        </p:txBody>
      </p:sp>
      <p:pic>
        <p:nvPicPr>
          <p:cNvPr id="209" name="Picture 386" descr=""/>
          <p:cNvPicPr/>
          <p:nvPr/>
        </p:nvPicPr>
        <p:blipFill>
          <a:blip r:embed="rId1"/>
          <a:stretch/>
        </p:blipFill>
        <p:spPr>
          <a:xfrm>
            <a:off x="0" y="0"/>
            <a:ext cx="1874880" cy="424800"/>
          </a:xfrm>
          <a:prstGeom prst="rect">
            <a:avLst/>
          </a:prstGeom>
          <a:noFill/>
          <a:ln w="0">
            <a:noFill/>
          </a:ln>
        </p:spPr>
      </p:pic>
      <p:pic>
        <p:nvPicPr>
          <p:cNvPr id="210" name="Picture 387" descr=""/>
          <p:cNvPicPr/>
          <p:nvPr/>
        </p:nvPicPr>
        <p:blipFill>
          <a:blip r:embed="rId2"/>
          <a:stretch/>
        </p:blipFill>
        <p:spPr>
          <a:xfrm>
            <a:off x="8946360" y="13320"/>
            <a:ext cx="1089720" cy="430920"/>
          </a:xfrm>
          <a:prstGeom prst="rect">
            <a:avLst/>
          </a:prstGeom>
          <a:noFill/>
          <a:ln w="0">
            <a:noFill/>
          </a:ln>
        </p:spPr>
      </p:pic>
      <p:sp>
        <p:nvSpPr>
          <p:cNvPr id="2" name="PlaceHolder 1"/>
          <p:cNvSpPr>
            <a:spLocks noGrp="1"/>
          </p:cNvSpPr>
          <p:nvPr>
            <p:ph type="sldNum" idx="2"/>
          </p:nvPr>
        </p:nvSpPr>
        <p:spPr/>
        <p:txBody>
          <a:bodyPr/>
          <a:p>
            <a:fld id="{953317B8-8F0E-4EF9-BB33-FA682B95DC9F}"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20"/>
          <p:cNvSpPr/>
          <p:nvPr/>
        </p:nvSpPr>
        <p:spPr>
          <a:xfrm>
            <a:off x="19875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Reference</a:t>
            </a:r>
            <a:endParaRPr b="0" lang="en-US" sz="2400" strike="noStrike" u="none">
              <a:solidFill>
                <a:srgbClr val="ffffff"/>
              </a:solidFill>
              <a:effectLst/>
              <a:uFillTx/>
              <a:latin typeface="Arial"/>
            </a:endParaRPr>
          </a:p>
        </p:txBody>
      </p:sp>
      <p:sp>
        <p:nvSpPr>
          <p:cNvPr id="212" name="Rectangle 389"/>
          <p:cNvSpPr/>
          <p:nvPr/>
        </p:nvSpPr>
        <p:spPr>
          <a:xfrm>
            <a:off x="201960" y="817200"/>
            <a:ext cx="9309960" cy="1551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[13] Paul Grayson, Alex Evilevitch, Mandar M. Inamdar, Prashant K. Purohit, William M. Gelbart,</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Charles M. Knobler, and Rob Phillips. The effect of genome length on ejection forces in bacteriophage</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lambda. Virology, 348(2):430–436, 2006.</a:t>
            </a:r>
            <a:endParaRPr b="0" lang="en-US" sz="1600" strike="noStrike" u="none">
              <a:solidFill>
                <a:srgbClr val="000000"/>
              </a:solidFill>
              <a:effectLst/>
              <a:uFillTx/>
              <a:latin typeface="Arial"/>
            </a:endParaRPr>
          </a:p>
          <a:p>
            <a:pPr defTabSz="914400">
              <a:lnSpc>
                <a:spcPct val="100000"/>
              </a:lnSpc>
            </a:pP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[14] Horst L. Vörtler and Matthias Kettler. Monte carlo simulation of pore systems: primitive model of</a:t>
            </a:r>
            <a:endParaRPr b="0" lang="en-US" sz="1600" strike="noStrike" u="none">
              <a:solidFill>
                <a:srgbClr val="000000"/>
              </a:solidFill>
              <a:effectLst/>
              <a:uFillTx/>
              <a:latin typeface="Arial"/>
            </a:endParaRPr>
          </a:p>
          <a:p>
            <a:pPr defTabSz="914400">
              <a:lnSpc>
                <a:spcPct val="100000"/>
              </a:lnSpc>
            </a:pPr>
            <a:r>
              <a:rPr b="0" lang="en-US" sz="1600" strike="noStrike" u="none">
                <a:solidFill>
                  <a:srgbClr val="000000"/>
                </a:solidFill>
                <a:effectLst/>
                <a:uFillTx/>
                <a:latin typeface="Arial"/>
                <a:ea typeface="DejaVu Sans"/>
              </a:rPr>
              <a:t>water in slit-like pores. Chemical Physics Letters, 266(3–4):368–374, 1997.</a:t>
            </a:r>
            <a:endParaRPr b="0" lang="en-US" sz="1600" strike="noStrike" u="none">
              <a:solidFill>
                <a:srgbClr val="000000"/>
              </a:solidFill>
              <a:effectLst/>
              <a:uFillTx/>
              <a:latin typeface="Arial"/>
            </a:endParaRPr>
          </a:p>
        </p:txBody>
      </p:sp>
      <p:pic>
        <p:nvPicPr>
          <p:cNvPr id="213" name="Picture 390" descr=""/>
          <p:cNvPicPr/>
          <p:nvPr/>
        </p:nvPicPr>
        <p:blipFill>
          <a:blip r:embed="rId1"/>
          <a:stretch/>
        </p:blipFill>
        <p:spPr>
          <a:xfrm>
            <a:off x="0" y="0"/>
            <a:ext cx="1874880" cy="424800"/>
          </a:xfrm>
          <a:prstGeom prst="rect">
            <a:avLst/>
          </a:prstGeom>
          <a:noFill/>
          <a:ln w="0">
            <a:noFill/>
          </a:ln>
        </p:spPr>
      </p:pic>
      <p:pic>
        <p:nvPicPr>
          <p:cNvPr id="214" name="Picture 391" descr=""/>
          <p:cNvPicPr/>
          <p:nvPr/>
        </p:nvPicPr>
        <p:blipFill>
          <a:blip r:embed="rId2"/>
          <a:stretch/>
        </p:blipFill>
        <p:spPr>
          <a:xfrm>
            <a:off x="8946360" y="13320"/>
            <a:ext cx="1089720" cy="430920"/>
          </a:xfrm>
          <a:prstGeom prst="rect">
            <a:avLst/>
          </a:prstGeom>
          <a:noFill/>
          <a:ln w="0">
            <a:noFill/>
          </a:ln>
        </p:spPr>
      </p:pic>
      <p:sp>
        <p:nvSpPr>
          <p:cNvPr id="2" name="PlaceHolder 1"/>
          <p:cNvSpPr>
            <a:spLocks noGrp="1"/>
          </p:cNvSpPr>
          <p:nvPr>
            <p:ph type="sldNum" idx="2"/>
          </p:nvPr>
        </p:nvSpPr>
        <p:spPr/>
        <p:txBody>
          <a:bodyPr/>
          <a:p>
            <a:fld id="{7E755847-D452-4621-8906-E0C1F687EE85}"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Rectangle 392"/>
          <p:cNvSpPr/>
          <p:nvPr/>
        </p:nvSpPr>
        <p:spPr>
          <a:xfrm>
            <a:off x="215640" y="1309320"/>
            <a:ext cx="5134320" cy="199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sp>
        <p:nvSpPr>
          <p:cNvPr id="216" name="Rectangle 393"/>
          <p:cNvSpPr/>
          <p:nvPr/>
        </p:nvSpPr>
        <p:spPr>
          <a:xfrm>
            <a:off x="5792760" y="2960640"/>
            <a:ext cx="1179720" cy="230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217" name="Picture 394" descr=""/>
          <p:cNvPicPr/>
          <p:nvPr/>
        </p:nvPicPr>
        <p:blipFill>
          <a:blip r:embed="rId1"/>
          <a:stretch/>
        </p:blipFill>
        <p:spPr>
          <a:xfrm>
            <a:off x="0" y="0"/>
            <a:ext cx="1874880" cy="424800"/>
          </a:xfrm>
          <a:prstGeom prst="rect">
            <a:avLst/>
          </a:prstGeom>
          <a:noFill/>
          <a:ln w="0">
            <a:noFill/>
          </a:ln>
        </p:spPr>
      </p:pic>
      <p:sp>
        <p:nvSpPr>
          <p:cNvPr id="218" name="Rectangle 395"/>
          <p:cNvSpPr/>
          <p:nvPr/>
        </p:nvSpPr>
        <p:spPr>
          <a:xfrm>
            <a:off x="2058840" y="1765800"/>
            <a:ext cx="6294240" cy="1552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i="1" lang="en-US" sz="9600" strike="noStrike" u="none">
                <a:solidFill>
                  <a:srgbClr val="000000"/>
                </a:solidFill>
                <a:effectLst/>
                <a:uFillTx/>
                <a:latin typeface="LM Roman Demi 10"/>
                <a:ea typeface="DejaVu Sans"/>
              </a:rPr>
              <a:t>Thank you!</a:t>
            </a:r>
            <a:endParaRPr b="0" lang="en-US" sz="9600" strike="noStrike" u="none">
              <a:solidFill>
                <a:srgbClr val="000000"/>
              </a:solidFill>
              <a:effectLst/>
              <a:uFillTx/>
              <a:latin typeface="Arial"/>
            </a:endParaRPr>
          </a:p>
        </p:txBody>
      </p:sp>
      <p:pic>
        <p:nvPicPr>
          <p:cNvPr id="219" name="Picture 396" descr=""/>
          <p:cNvPicPr/>
          <p:nvPr/>
        </p:nvPicPr>
        <p:blipFill>
          <a:blip r:embed="rId2"/>
          <a:stretch/>
        </p:blipFill>
        <p:spPr>
          <a:xfrm>
            <a:off x="8946000" y="12960"/>
            <a:ext cx="1089720" cy="430920"/>
          </a:xfrm>
          <a:prstGeom prst="rect">
            <a:avLst/>
          </a:prstGeom>
          <a:noFill/>
          <a:ln w="0">
            <a:noFill/>
          </a:ln>
        </p:spPr>
      </p:pic>
      <p:sp>
        <p:nvSpPr>
          <p:cNvPr id="220" name="PlaceHolder 16"/>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2" name="PlaceHolder 1"/>
          <p:cNvSpPr>
            <a:spLocks noGrp="1"/>
          </p:cNvSpPr>
          <p:nvPr>
            <p:ph type="sldNum" idx="2"/>
          </p:nvPr>
        </p:nvSpPr>
        <p:spPr/>
        <p:txBody>
          <a:bodyPr/>
          <a:p>
            <a:fld id="{4E9C4446-9A25-4C35-8D64-B6E612CF58E2}"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398" descr=""/>
          <p:cNvPicPr/>
          <p:nvPr/>
        </p:nvPicPr>
        <p:blipFill>
          <a:blip r:embed="rId1"/>
          <a:stretch/>
        </p:blipFill>
        <p:spPr>
          <a:xfrm>
            <a:off x="933480" y="359280"/>
            <a:ext cx="4545360" cy="4581000"/>
          </a:xfrm>
          <a:prstGeom prst="rect">
            <a:avLst/>
          </a:prstGeom>
          <a:noFill/>
          <a:ln w="0">
            <a:noFill/>
          </a:ln>
        </p:spPr>
      </p:pic>
      <p:sp>
        <p:nvSpPr>
          <p:cNvPr id="222" name="Rectangle 399"/>
          <p:cNvSpPr/>
          <p:nvPr/>
        </p:nvSpPr>
        <p:spPr>
          <a:xfrm>
            <a:off x="5693040" y="555480"/>
            <a:ext cx="3945240" cy="4851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000" strike="noStrike" u="none">
                <a:solidFill>
                  <a:srgbClr val="000000"/>
                </a:solidFill>
                <a:effectLst/>
                <a:uFillTx/>
                <a:latin typeface="Arial"/>
                <a:ea typeface="DejaVu Sans"/>
              </a:rPr>
              <a:t>The Novel Orthopoxvirus on Transmission Electron Microscopy. Thin-section electron microscopy and negative-stain electron microscopy were performed, as previously described . 20,21 Panel A shows type A viral inclusion bodies (arrows) in infected cell-culture cells on thin-section electron microscopy. Nu denotes the cell nucleus. The scale bar represents 2 μm. Panel B shows the area in the upper box in Panel A at a higher magnification. Type A viral inclusion bodies, which are observed in infections caused by some orthopoxvirus species, are composed of proteinaceous material and mature virus particles (arrow). Type B viral inclusion bodies, also known as viral factories, are composed of spherical, immature virus particles (arrowhead). The scale bar represents 500 nm. Panel C shows a higher magnification of the extracellular mature virions shown in the area in the lower box in Panel A. A lateral body within a maturing virus particle (arrow) is shown. The scale bar represents 100 nm. Panel D shows brick-shaped virions, with short, whirled filaments on the surface on negativestain electron microscopy. The scale bar represents 100 nm.</a:t>
            </a:r>
            <a:r>
              <a:rPr b="1" lang="en-US" sz="1200" strike="noStrike" u="none">
                <a:solidFill>
                  <a:srgbClr val="000000"/>
                </a:solidFill>
                <a:effectLst/>
                <a:uFillTx/>
                <a:latin typeface="Arial"/>
                <a:ea typeface="DejaVu Sans"/>
              </a:rPr>
              <a:t>  </a:t>
            </a:r>
            <a:endParaRPr b="0" lang="en-US" sz="1200" strike="noStrike" u="none">
              <a:solidFill>
                <a:srgbClr val="000000"/>
              </a:solidFill>
              <a:effectLst/>
              <a:uFillTx/>
              <a:latin typeface="Arial"/>
            </a:endParaRPr>
          </a:p>
          <a:p>
            <a:pPr defTabSz="914400">
              <a:lnSpc>
                <a:spcPct val="100000"/>
              </a:lnSpc>
            </a:pPr>
            <a:r>
              <a:rPr b="1" lang="en-US" sz="1000" strike="noStrike" u="none">
                <a:solidFill>
                  <a:srgbClr val="000000"/>
                </a:solidFill>
                <a:effectLst/>
                <a:uFillTx/>
                <a:latin typeface="Arial"/>
                <a:ea typeface="DejaVu Sans"/>
              </a:rPr>
              <a:t>Vora, Neil &amp; Li, Yu &amp; Geleishvili, Marika &amp; Emerson, Ginny &amp; Khmaladze, Ekaterine &amp; Maghlakelidze, Giorgi &amp; Navdarashvili, Archil &amp; Zakhashvili, Khatuna &amp; Kokhreidze, Maka &amp; Endeladze, Marina &amp; Mokverashvili, Gela &amp; Satheshkumar, P.S. &amp; Gallardo-Romero, Nadia &amp; Goldsmith, Cynthia &amp; Metcalfe, Maureen &amp; Damon, Inger &amp; Maes, Edmond &amp; Reynolds, Mary &amp; Morgan, Juliette &amp; Carroll, Ph.D.. (2015). Human Infection with a Zoonotic Orthopoxvirus in the Country of Georgia. New England Journal of Medicine. 372. 10.1056/NEJMoa1407647. </a:t>
            </a:r>
            <a:endParaRPr b="0" lang="en-US" sz="1000" strike="noStrike" u="none">
              <a:solidFill>
                <a:srgbClr val="000000"/>
              </a:solidFill>
              <a:effectLst/>
              <a:uFillTx/>
              <a:latin typeface="Arial"/>
            </a:endParaRPr>
          </a:p>
          <a:p>
            <a:pPr defTabSz="914400">
              <a:lnSpc>
                <a:spcPct val="100000"/>
              </a:lnSpc>
            </a:pPr>
            <a:endParaRPr b="0" lang="en-US" sz="10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013F8789-97FD-45C2-B623-ED95C99C6351}" type="slidenum">
              <a:t>24</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 name="Picture 232" descr=""/>
          <p:cNvPicPr/>
          <p:nvPr/>
        </p:nvPicPr>
        <p:blipFill>
          <a:blip r:embed="rId1"/>
          <a:stretch/>
        </p:blipFill>
        <p:spPr>
          <a:xfrm>
            <a:off x="1250640" y="530280"/>
            <a:ext cx="7109280" cy="4870440"/>
          </a:xfrm>
          <a:prstGeom prst="rect">
            <a:avLst/>
          </a:prstGeom>
          <a:noFill/>
          <a:ln w="0">
            <a:noFill/>
          </a:ln>
        </p:spPr>
      </p:pic>
      <p:pic>
        <p:nvPicPr>
          <p:cNvPr id="35" name="Picture 233" descr=""/>
          <p:cNvPicPr/>
          <p:nvPr/>
        </p:nvPicPr>
        <p:blipFill>
          <a:blip r:embed="rId2"/>
          <a:stretch/>
        </p:blipFill>
        <p:spPr>
          <a:xfrm>
            <a:off x="0" y="0"/>
            <a:ext cx="1874880" cy="424800"/>
          </a:xfrm>
          <a:prstGeom prst="rect">
            <a:avLst/>
          </a:prstGeom>
          <a:noFill/>
          <a:ln w="0">
            <a:noFill/>
          </a:ln>
        </p:spPr>
      </p:pic>
      <p:pic>
        <p:nvPicPr>
          <p:cNvPr id="36" name="Picture 234" descr=""/>
          <p:cNvPicPr/>
          <p:nvPr/>
        </p:nvPicPr>
        <p:blipFill>
          <a:blip r:embed="rId3"/>
          <a:stretch/>
        </p:blipFill>
        <p:spPr>
          <a:xfrm>
            <a:off x="8980920" y="0"/>
            <a:ext cx="1089720" cy="430920"/>
          </a:xfrm>
          <a:prstGeom prst="rect">
            <a:avLst/>
          </a:prstGeom>
          <a:noFill/>
          <a:ln w="0">
            <a:noFill/>
          </a:ln>
        </p:spPr>
      </p:pic>
      <p:sp>
        <p:nvSpPr>
          <p:cNvPr id="37" name="PlaceHolder 7"/>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sp>
        <p:nvSpPr>
          <p:cNvPr id="2" name="PlaceHolder 1"/>
          <p:cNvSpPr>
            <a:spLocks noGrp="1"/>
          </p:cNvSpPr>
          <p:nvPr>
            <p:ph type="sldNum" idx="2"/>
          </p:nvPr>
        </p:nvSpPr>
        <p:spPr/>
        <p:txBody>
          <a:bodyPr/>
          <a:p>
            <a:fld id="{9049086D-29B2-42CD-ABE9-FBADA9AFC6CF}"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Rectangle 236"/>
          <p:cNvSpPr/>
          <p:nvPr/>
        </p:nvSpPr>
        <p:spPr>
          <a:xfrm>
            <a:off x="131760" y="643680"/>
            <a:ext cx="9711000" cy="2366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400" strike="noStrike" u="none">
                <a:solidFill>
                  <a:srgbClr val="000000"/>
                </a:solidFill>
                <a:effectLst/>
                <a:uFillTx/>
                <a:latin typeface="Arial"/>
                <a:ea typeface="DejaVu Sans"/>
              </a:rPr>
              <a:t>	</a:t>
            </a:r>
            <a:endParaRPr b="0" lang="en-US" sz="1400" strike="noStrike" u="none">
              <a:solidFill>
                <a:srgbClr val="000000"/>
              </a:solidFill>
              <a:effectLst/>
              <a:uFillTx/>
              <a:latin typeface="Arial"/>
            </a:endParaRPr>
          </a:p>
        </p:txBody>
      </p:sp>
      <p:pic>
        <p:nvPicPr>
          <p:cNvPr id="39" name="Picture 237" descr=""/>
          <p:cNvPicPr/>
          <p:nvPr/>
        </p:nvPicPr>
        <p:blipFill>
          <a:blip r:embed="rId1"/>
          <a:stretch/>
        </p:blipFill>
        <p:spPr>
          <a:xfrm>
            <a:off x="0" y="0"/>
            <a:ext cx="1874880" cy="424800"/>
          </a:xfrm>
          <a:prstGeom prst="rect">
            <a:avLst/>
          </a:prstGeom>
          <a:noFill/>
          <a:ln w="0">
            <a:noFill/>
          </a:ln>
        </p:spPr>
      </p:pic>
      <p:pic>
        <p:nvPicPr>
          <p:cNvPr id="40" name="Picture 238" descr=""/>
          <p:cNvPicPr/>
          <p:nvPr/>
        </p:nvPicPr>
        <p:blipFill>
          <a:blip r:embed="rId2"/>
          <a:stretch/>
        </p:blipFill>
        <p:spPr>
          <a:xfrm>
            <a:off x="8946000" y="12960"/>
            <a:ext cx="1089720" cy="430920"/>
          </a:xfrm>
          <a:prstGeom prst="rect">
            <a:avLst/>
          </a:prstGeom>
          <a:noFill/>
          <a:ln w="0">
            <a:noFill/>
          </a:ln>
        </p:spPr>
      </p:pic>
      <p:sp>
        <p:nvSpPr>
          <p:cNvPr id="41" name="PlaceHolder 14"/>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sp>
        <p:nvSpPr>
          <p:cNvPr id="42" name="Rectangle 240"/>
          <p:cNvSpPr/>
          <p:nvPr/>
        </p:nvSpPr>
        <p:spPr>
          <a:xfrm>
            <a:off x="0" y="534240"/>
            <a:ext cx="9878760" cy="4691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43" name="Picture 5" descr="The COVID-19 coronavirus epidemic has a ..."/>
          <p:cNvPicPr/>
          <p:nvPr/>
        </p:nvPicPr>
        <p:blipFill>
          <a:blip r:embed="rId3"/>
          <a:srcRect l="1623" t="2749" r="0" b="0"/>
          <a:stretch/>
        </p:blipFill>
        <p:spPr>
          <a:xfrm>
            <a:off x="1190520" y="577080"/>
            <a:ext cx="2160360" cy="1245600"/>
          </a:xfrm>
          <a:prstGeom prst="rect">
            <a:avLst/>
          </a:prstGeom>
          <a:noFill/>
          <a:ln w="0">
            <a:noFill/>
          </a:ln>
        </p:spPr>
      </p:pic>
      <p:pic>
        <p:nvPicPr>
          <p:cNvPr id="44" name="Picture 7" descr=""/>
          <p:cNvPicPr/>
          <p:nvPr/>
        </p:nvPicPr>
        <p:blipFill>
          <a:blip r:embed="rId4"/>
          <a:stretch/>
        </p:blipFill>
        <p:spPr>
          <a:xfrm>
            <a:off x="5910120" y="643680"/>
            <a:ext cx="2275920" cy="1251000"/>
          </a:xfrm>
          <a:prstGeom prst="rect">
            <a:avLst/>
          </a:prstGeom>
          <a:noFill/>
          <a:ln w="0">
            <a:noFill/>
          </a:ln>
        </p:spPr>
      </p:pic>
      <p:sp>
        <p:nvSpPr>
          <p:cNvPr id="45" name="Rectangle 243"/>
          <p:cNvSpPr/>
          <p:nvPr/>
        </p:nvSpPr>
        <p:spPr>
          <a:xfrm rot="21556800">
            <a:off x="5582160" y="1960200"/>
            <a:ext cx="3205440" cy="7117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2 Orthopoxviruses. Colorized transmission electron micrograph highlighting the brick-shaped morphology and surface structures of mature virions; colors are artificially added for clarity.</a:t>
            </a:r>
            <a:endParaRPr b="0" lang="en-US" sz="900" strike="noStrike" u="none">
              <a:solidFill>
                <a:srgbClr val="000000"/>
              </a:solidFill>
              <a:effectLst/>
              <a:uFillTx/>
              <a:latin typeface="Arial"/>
            </a:endParaRPr>
          </a:p>
        </p:txBody>
      </p:sp>
      <p:sp>
        <p:nvSpPr>
          <p:cNvPr id="46" name="Rectangle 244"/>
          <p:cNvSpPr/>
          <p:nvPr/>
        </p:nvSpPr>
        <p:spPr>
          <a:xfrm>
            <a:off x="733320" y="1923120"/>
            <a:ext cx="4102560" cy="680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pPr>
            <a:r>
              <a:rPr b="1" lang="en-US" sz="900" strike="noStrike" u="none">
                <a:solidFill>
                  <a:srgbClr val="c9211e"/>
                </a:solidFill>
                <a:effectLst/>
                <a:uFillTx/>
                <a:latin typeface="Calibri"/>
                <a:ea typeface="DejaVu Sans"/>
              </a:rPr>
              <a:t>Figure 1 Coronaviruses.  Colorized transmission electron micrograph (TEM) of SARS-CoV-2, the coronavirus that causes COVID-19. The round particles with a fuzzy outer edge show the spike (S) glycoproteins projecting from the viral envelope.</a:t>
            </a:r>
            <a:endParaRPr b="0" lang="en-US" sz="900" strike="noStrike" u="none">
              <a:solidFill>
                <a:srgbClr val="000000"/>
              </a:solidFill>
              <a:effectLst/>
              <a:uFillTx/>
              <a:latin typeface="Arial"/>
            </a:endParaRPr>
          </a:p>
        </p:txBody>
      </p:sp>
      <p:sp>
        <p:nvSpPr>
          <p:cNvPr id="47" name="Rectangle 245"/>
          <p:cNvSpPr/>
          <p:nvPr/>
        </p:nvSpPr>
        <p:spPr>
          <a:xfrm>
            <a:off x="5711040" y="4547160"/>
            <a:ext cx="315396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4. Electron microscopic (EM) image for Monkeypox virus particles. Oval-shaped virus particles are mature, and spherical particles are immature virions.[6]</a:t>
            </a:r>
            <a:endParaRPr b="0" lang="en-US" sz="900" strike="noStrike" u="none">
              <a:solidFill>
                <a:srgbClr val="000000"/>
              </a:solidFill>
              <a:effectLst/>
              <a:uFillTx/>
              <a:latin typeface="Arial"/>
            </a:endParaRPr>
          </a:p>
        </p:txBody>
      </p:sp>
      <p:sp>
        <p:nvSpPr>
          <p:cNvPr id="48" name="Rectangle 246"/>
          <p:cNvSpPr/>
          <p:nvPr/>
        </p:nvSpPr>
        <p:spPr>
          <a:xfrm>
            <a:off x="624240" y="4511520"/>
            <a:ext cx="3954240" cy="601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3. Four SARS-CoV-2 particles imaged by transmission electron microscopy at 135,000x magnification, positioned near the Vero cell surface on the left. The inset displays a color-coded particle with spikes in red, the viral membrane in yellow, and the ribonucleoprotein in blue. Scale bar = 100 nm.[22]</a:t>
            </a:r>
            <a:endParaRPr b="0" lang="en-US" sz="900" strike="noStrike" u="none">
              <a:solidFill>
                <a:srgbClr val="000000"/>
              </a:solidFill>
              <a:effectLst/>
              <a:uFillTx/>
              <a:latin typeface="Arial"/>
            </a:endParaRPr>
          </a:p>
        </p:txBody>
      </p:sp>
      <p:pic>
        <p:nvPicPr>
          <p:cNvPr id="49" name="Picture 247" descr=""/>
          <p:cNvPicPr/>
          <p:nvPr/>
        </p:nvPicPr>
        <p:blipFill>
          <a:blip r:embed="rId5"/>
          <a:srcRect l="3934" t="6266" r="4571" b="7637"/>
          <a:stretch/>
        </p:blipFill>
        <p:spPr>
          <a:xfrm>
            <a:off x="5856840" y="2697120"/>
            <a:ext cx="3020760" cy="1733400"/>
          </a:xfrm>
          <a:prstGeom prst="rect">
            <a:avLst/>
          </a:prstGeom>
          <a:noFill/>
          <a:ln w="18000">
            <a:noFill/>
          </a:ln>
        </p:spPr>
      </p:pic>
      <p:pic>
        <p:nvPicPr>
          <p:cNvPr id="50" name="Picture 248" descr=""/>
          <p:cNvPicPr/>
          <p:nvPr/>
        </p:nvPicPr>
        <p:blipFill>
          <a:blip r:embed="rId6"/>
          <a:srcRect l="0" t="0" r="0" b="6059"/>
          <a:stretch/>
        </p:blipFill>
        <p:spPr>
          <a:xfrm>
            <a:off x="910080" y="2613240"/>
            <a:ext cx="2630880" cy="1711800"/>
          </a:xfrm>
          <a:prstGeom prst="rect">
            <a:avLst/>
          </a:prstGeom>
          <a:noFill/>
          <a:ln w="18000">
            <a:noFill/>
          </a:ln>
        </p:spPr>
      </p:pic>
      <p:sp>
        <p:nvSpPr>
          <p:cNvPr id="2" name="PlaceHolder 1"/>
          <p:cNvSpPr>
            <a:spLocks noGrp="1"/>
          </p:cNvSpPr>
          <p:nvPr>
            <p:ph type="sldNum" idx="2"/>
          </p:nvPr>
        </p:nvSpPr>
        <p:spPr/>
        <p:txBody>
          <a:bodyPr/>
          <a:p>
            <a:fld id="{C5805CE0-1893-4A30-8976-51B573EEA8DC}"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 name="Picture 249" descr=""/>
          <p:cNvPicPr/>
          <p:nvPr/>
        </p:nvPicPr>
        <p:blipFill>
          <a:blip r:embed="rId1"/>
          <a:srcRect l="13741" t="0" r="0" b="0"/>
          <a:stretch/>
        </p:blipFill>
        <p:spPr>
          <a:xfrm>
            <a:off x="493200" y="849600"/>
            <a:ext cx="1760760" cy="1363320"/>
          </a:xfrm>
          <a:prstGeom prst="rect">
            <a:avLst/>
          </a:prstGeom>
          <a:noFill/>
          <a:ln w="18000">
            <a:noFill/>
          </a:ln>
        </p:spPr>
      </p:pic>
      <p:pic>
        <p:nvPicPr>
          <p:cNvPr id="52" name="Picture 250" descr=""/>
          <p:cNvPicPr/>
          <p:nvPr/>
        </p:nvPicPr>
        <p:blipFill>
          <a:blip r:embed="rId2"/>
          <a:stretch/>
        </p:blipFill>
        <p:spPr>
          <a:xfrm>
            <a:off x="6856200" y="951840"/>
            <a:ext cx="2437560" cy="1159200"/>
          </a:xfrm>
          <a:prstGeom prst="rect">
            <a:avLst/>
          </a:prstGeom>
          <a:noFill/>
          <a:ln w="0">
            <a:noFill/>
          </a:ln>
        </p:spPr>
      </p:pic>
      <p:sp>
        <p:nvSpPr>
          <p:cNvPr id="53" name="Rectangle 251"/>
          <p:cNvSpPr/>
          <p:nvPr/>
        </p:nvSpPr>
        <p:spPr>
          <a:xfrm>
            <a:off x="131760" y="683280"/>
            <a:ext cx="9682200" cy="2327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400" strike="noStrike" u="none">
                <a:solidFill>
                  <a:srgbClr val="000000"/>
                </a:solidFill>
                <a:effectLst/>
                <a:uFillTx/>
                <a:latin typeface="Arial"/>
                <a:ea typeface="DejaVu Sans"/>
              </a:rPr>
              <a:t>	</a:t>
            </a:r>
            <a:endParaRPr b="0" lang="en-US" sz="1400" strike="noStrike" u="none">
              <a:solidFill>
                <a:srgbClr val="000000"/>
              </a:solidFill>
              <a:effectLst/>
              <a:uFillTx/>
              <a:latin typeface="Arial"/>
            </a:endParaRPr>
          </a:p>
        </p:txBody>
      </p:sp>
      <p:sp>
        <p:nvSpPr>
          <p:cNvPr id="54" name="Rectangle 252"/>
          <p:cNvSpPr/>
          <p:nvPr/>
        </p:nvSpPr>
        <p:spPr>
          <a:xfrm>
            <a:off x="260280" y="2571840"/>
            <a:ext cx="2052360" cy="488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5 Determination of the contour length and the end-to-end distance for an isolated DNA. [23]</a:t>
            </a:r>
            <a:endParaRPr b="0" lang="en-US" sz="900" strike="noStrike" u="none">
              <a:solidFill>
                <a:srgbClr val="000000"/>
              </a:solidFill>
              <a:effectLst/>
              <a:uFillTx/>
              <a:latin typeface="Arial"/>
            </a:endParaRPr>
          </a:p>
        </p:txBody>
      </p:sp>
      <p:sp>
        <p:nvSpPr>
          <p:cNvPr id="55" name="Rectangle 253"/>
          <p:cNvSpPr/>
          <p:nvPr/>
        </p:nvSpPr>
        <p:spPr>
          <a:xfrm>
            <a:off x="6874200" y="2342520"/>
            <a:ext cx="2273760" cy="627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7. A kilobase (abbreviated kb) is a unit of measurement used to help designate the length of DNA or RNA. One kilobase is equal to 1,000 bases. </a:t>
            </a:r>
            <a:endParaRPr b="0" lang="en-US" sz="900" strike="noStrike" u="none">
              <a:solidFill>
                <a:srgbClr val="000000"/>
              </a:solidFill>
              <a:effectLst/>
              <a:uFillTx/>
              <a:latin typeface="Arial"/>
            </a:endParaRPr>
          </a:p>
        </p:txBody>
      </p:sp>
      <p:sp>
        <p:nvSpPr>
          <p:cNvPr id="56" name="Rectangle 254"/>
          <p:cNvSpPr/>
          <p:nvPr/>
        </p:nvSpPr>
        <p:spPr>
          <a:xfrm>
            <a:off x="490320" y="3151800"/>
            <a:ext cx="8760240" cy="1285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sp>
        <p:nvSpPr>
          <p:cNvPr id="57" name="PlaceHolder 2"/>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Introduction</a:t>
            </a:r>
            <a:endParaRPr b="0" lang="en-US" sz="2400" strike="noStrike" u="none">
              <a:solidFill>
                <a:srgbClr val="ffffff"/>
              </a:solidFill>
              <a:effectLst/>
              <a:uFillTx/>
              <a:latin typeface="Arial"/>
            </a:endParaRPr>
          </a:p>
        </p:txBody>
      </p:sp>
      <p:pic>
        <p:nvPicPr>
          <p:cNvPr id="58" name="Picture 256" descr=""/>
          <p:cNvPicPr/>
          <p:nvPr/>
        </p:nvPicPr>
        <p:blipFill>
          <a:blip r:embed="rId3"/>
          <a:stretch/>
        </p:blipFill>
        <p:spPr>
          <a:xfrm>
            <a:off x="360" y="360"/>
            <a:ext cx="1874880" cy="424800"/>
          </a:xfrm>
          <a:prstGeom prst="rect">
            <a:avLst/>
          </a:prstGeom>
          <a:noFill/>
          <a:ln w="0">
            <a:noFill/>
          </a:ln>
        </p:spPr>
      </p:pic>
      <p:pic>
        <p:nvPicPr>
          <p:cNvPr id="59" name="Picture 257" descr=""/>
          <p:cNvPicPr/>
          <p:nvPr/>
        </p:nvPicPr>
        <p:blipFill>
          <a:blip r:embed="rId4"/>
          <a:stretch/>
        </p:blipFill>
        <p:spPr>
          <a:xfrm>
            <a:off x="8946000" y="12960"/>
            <a:ext cx="1089720" cy="430920"/>
          </a:xfrm>
          <a:prstGeom prst="rect">
            <a:avLst/>
          </a:prstGeom>
          <a:noFill/>
          <a:ln w="0">
            <a:noFill/>
          </a:ln>
        </p:spPr>
      </p:pic>
      <p:pic>
        <p:nvPicPr>
          <p:cNvPr id="60" name="Picture 258" descr=""/>
          <p:cNvPicPr/>
          <p:nvPr/>
        </p:nvPicPr>
        <p:blipFill>
          <a:blip r:embed="rId5"/>
          <a:stretch/>
        </p:blipFill>
        <p:spPr>
          <a:xfrm>
            <a:off x="2671920" y="683280"/>
            <a:ext cx="4041000" cy="2073600"/>
          </a:xfrm>
          <a:prstGeom prst="rect">
            <a:avLst/>
          </a:prstGeom>
          <a:noFill/>
          <a:ln w="0">
            <a:noFill/>
          </a:ln>
        </p:spPr>
      </p:pic>
      <p:sp>
        <p:nvSpPr>
          <p:cNvPr id="61" name="Rectangle 259"/>
          <p:cNvSpPr/>
          <p:nvPr/>
        </p:nvSpPr>
        <p:spPr>
          <a:xfrm>
            <a:off x="3031200" y="2810160"/>
            <a:ext cx="2731320" cy="212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c9211e"/>
                </a:solidFill>
                <a:effectLst/>
                <a:uFillTx/>
                <a:latin typeface="Calibri"/>
                <a:ea typeface="DejaVu Sans"/>
              </a:rPr>
              <a:t>Figure 6 Monkeypox virus particle, Illustration</a:t>
            </a:r>
            <a:endParaRPr b="0" lang="en-US" sz="900" strike="noStrike" u="none">
              <a:solidFill>
                <a:srgbClr val="000000"/>
              </a:solidFill>
              <a:effectLst/>
              <a:uFillTx/>
              <a:latin typeface="Arial"/>
            </a:endParaRPr>
          </a:p>
        </p:txBody>
      </p:sp>
      <p:pic>
        <p:nvPicPr>
          <p:cNvPr id="62" name="Picture 260" descr=""/>
          <p:cNvPicPr/>
          <p:nvPr/>
        </p:nvPicPr>
        <p:blipFill>
          <a:blip r:embed="rId6"/>
          <a:stretch/>
        </p:blipFill>
        <p:spPr>
          <a:xfrm>
            <a:off x="858960" y="3292200"/>
            <a:ext cx="2614680" cy="1738440"/>
          </a:xfrm>
          <a:prstGeom prst="rect">
            <a:avLst/>
          </a:prstGeom>
          <a:noFill/>
          <a:ln w="0">
            <a:noFill/>
          </a:ln>
        </p:spPr>
      </p:pic>
      <p:pic>
        <p:nvPicPr>
          <p:cNvPr id="63" name="Picture 6" descr="The COVID-19 coronavirus epidemic has a ..."/>
          <p:cNvPicPr/>
          <p:nvPr/>
        </p:nvPicPr>
        <p:blipFill>
          <a:blip r:embed="rId7"/>
          <a:srcRect l="4746" t="2749" r="4387" b="0"/>
          <a:stretch/>
        </p:blipFill>
        <p:spPr>
          <a:xfrm>
            <a:off x="5647680" y="3311640"/>
            <a:ext cx="2717640" cy="1738440"/>
          </a:xfrm>
          <a:prstGeom prst="rect">
            <a:avLst/>
          </a:prstGeom>
          <a:noFill/>
          <a:ln w="0">
            <a:noFill/>
          </a:ln>
        </p:spPr>
      </p:pic>
      <p:sp>
        <p:nvSpPr>
          <p:cNvPr id="64" name="Rectangle 262"/>
          <p:cNvSpPr/>
          <p:nvPr/>
        </p:nvSpPr>
        <p:spPr>
          <a:xfrm rot="6600">
            <a:off x="1490040" y="5140440"/>
            <a:ext cx="1368360" cy="227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900" strike="noStrike" u="none">
                <a:solidFill>
                  <a:srgbClr val="c9211e"/>
                </a:solidFill>
                <a:effectLst/>
                <a:uFillTx/>
                <a:latin typeface="Calibri"/>
                <a:ea typeface="DejaVu Sans"/>
              </a:rPr>
              <a:t>Figure 8 Orthopoxviruses</a:t>
            </a:r>
            <a:endParaRPr b="0" lang="en-US" sz="900" strike="noStrike" u="none">
              <a:solidFill>
                <a:srgbClr val="000000"/>
              </a:solidFill>
              <a:effectLst/>
              <a:uFillTx/>
              <a:latin typeface="Arial"/>
            </a:endParaRPr>
          </a:p>
        </p:txBody>
      </p:sp>
      <p:sp>
        <p:nvSpPr>
          <p:cNvPr id="65" name="Rectangle 263"/>
          <p:cNvSpPr/>
          <p:nvPr/>
        </p:nvSpPr>
        <p:spPr>
          <a:xfrm>
            <a:off x="6546960" y="5188320"/>
            <a:ext cx="1445400" cy="22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900" strike="noStrike" u="none">
                <a:solidFill>
                  <a:srgbClr val="c9211e"/>
                </a:solidFill>
                <a:effectLst/>
                <a:uFillTx/>
                <a:latin typeface="Calibri"/>
                <a:ea typeface="DejaVu Sans"/>
              </a:rPr>
              <a:t>Figure 9 Coronaviruses</a:t>
            </a:r>
            <a:endParaRPr b="0" lang="en-US" sz="9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758421E0-2B0A-4DAD-B4A9-39F3DA4CF59E}"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Picture 264" descr=""/>
          <p:cNvPicPr/>
          <p:nvPr/>
        </p:nvPicPr>
        <p:blipFill>
          <a:blip r:embed="rId1"/>
          <a:srcRect l="3908" t="4362" r="2950" b="2877"/>
          <a:stretch/>
        </p:blipFill>
        <p:spPr>
          <a:xfrm>
            <a:off x="2361600" y="1130760"/>
            <a:ext cx="5293080" cy="1874520"/>
          </a:xfrm>
          <a:prstGeom prst="rect">
            <a:avLst/>
          </a:prstGeom>
          <a:noFill/>
          <a:ln w="0">
            <a:noFill/>
          </a:ln>
        </p:spPr>
      </p:pic>
      <p:sp>
        <p:nvSpPr>
          <p:cNvPr id="67" name="Rectangle 265"/>
          <p:cNvSpPr/>
          <p:nvPr/>
        </p:nvSpPr>
        <p:spPr>
          <a:xfrm>
            <a:off x="1696320" y="3007440"/>
            <a:ext cx="69213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000000"/>
                </a:solidFill>
                <a:effectLst/>
                <a:uFillTx/>
                <a:latin typeface="Arial"/>
                <a:ea typeface="DejaVu Sans"/>
              </a:rPr>
              <a:t>Left image: Simulation of the SARS-CoV-2 spike protein on a spherical surface, illustrating the progression from randomly distributed monomers (Left) to trimer (Right) formations. Right image: SARS-CoV-2 for Covid-19 schematic image (CDC Public Health Image Library)</a:t>
            </a:r>
            <a:endParaRPr b="0" lang="en-US" sz="1200" strike="noStrike" u="none">
              <a:solidFill>
                <a:srgbClr val="000000"/>
              </a:solidFill>
              <a:effectLst/>
              <a:uFillTx/>
              <a:latin typeface="Arial"/>
            </a:endParaRPr>
          </a:p>
        </p:txBody>
      </p:sp>
      <p:sp>
        <p:nvSpPr>
          <p:cNvPr id="68" name="PlaceHolder 8"/>
          <p:cNvSpPr/>
          <p:nvPr/>
        </p:nvSpPr>
        <p:spPr>
          <a:xfrm>
            <a:off x="1950120" y="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rgbClr val="ffffff"/>
              </a:solidFill>
              <a:effectLst/>
              <a:uFillTx/>
              <a:latin typeface="Arial"/>
              <a:ea typeface="DejaVu Sans"/>
            </a:endParaRPr>
          </a:p>
        </p:txBody>
      </p:sp>
      <p:sp>
        <p:nvSpPr>
          <p:cNvPr id="69" name="Rectangle 267"/>
          <p:cNvSpPr/>
          <p:nvPr/>
        </p:nvSpPr>
        <p:spPr>
          <a:xfrm>
            <a:off x="1950120" y="96480"/>
            <a:ext cx="61268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200" strike="noStrike" u="none">
                <a:solidFill>
                  <a:srgbClr val="ffffff"/>
                </a:solidFill>
                <a:effectLst/>
                <a:uFillTx/>
                <a:latin typeface="Arial"/>
                <a:ea typeface="DejaVu Sans"/>
              </a:rPr>
              <a:t>Motivation from previous Coarse-Grained Modeling and Monte Carlo simulation</a:t>
            </a:r>
            <a:endParaRPr b="0" lang="en-US" sz="1200" strike="noStrike" u="none">
              <a:solidFill>
                <a:srgbClr val="000000"/>
              </a:solidFill>
              <a:effectLst/>
              <a:uFillTx/>
              <a:latin typeface="Arial"/>
            </a:endParaRPr>
          </a:p>
        </p:txBody>
      </p:sp>
      <p:pic>
        <p:nvPicPr>
          <p:cNvPr id="70" name="Picture 268" descr=""/>
          <p:cNvPicPr/>
          <p:nvPr/>
        </p:nvPicPr>
        <p:blipFill>
          <a:blip r:embed="rId2"/>
          <a:stretch/>
        </p:blipFill>
        <p:spPr>
          <a:xfrm>
            <a:off x="8946360" y="13320"/>
            <a:ext cx="1089720" cy="430920"/>
          </a:xfrm>
          <a:prstGeom prst="rect">
            <a:avLst/>
          </a:prstGeom>
          <a:noFill/>
          <a:ln w="0">
            <a:noFill/>
          </a:ln>
        </p:spPr>
      </p:pic>
      <p:pic>
        <p:nvPicPr>
          <p:cNvPr id="71" name="Picture 269" descr=""/>
          <p:cNvPicPr/>
          <p:nvPr/>
        </p:nvPicPr>
        <p:blipFill>
          <a:blip r:embed="rId3"/>
          <a:stretch/>
        </p:blipFill>
        <p:spPr>
          <a:xfrm>
            <a:off x="360" y="360"/>
            <a:ext cx="1874880" cy="424800"/>
          </a:xfrm>
          <a:prstGeom prst="rect">
            <a:avLst/>
          </a:prstGeom>
          <a:noFill/>
          <a:ln w="0">
            <a:noFill/>
          </a:ln>
        </p:spPr>
      </p:pic>
      <p:sp>
        <p:nvSpPr>
          <p:cNvPr id="2" name="PlaceHolder 1"/>
          <p:cNvSpPr>
            <a:spLocks noGrp="1"/>
          </p:cNvSpPr>
          <p:nvPr>
            <p:ph type="sldNum" idx="2"/>
          </p:nvPr>
        </p:nvSpPr>
        <p:spPr/>
        <p:txBody>
          <a:bodyPr/>
          <a:p>
            <a:fld id="{60026203-41A5-4660-A975-8E51AF6D031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4"/>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spcBef>
                <a:spcPts val="1191"/>
              </a:spcBef>
              <a:spcAft>
                <a:spcPts val="992"/>
              </a:spcAft>
              <a:tabLst>
                <a:tab algn="l" pos="0"/>
              </a:tabLst>
            </a:pPr>
            <a:r>
              <a:rPr b="1" lang="en-US" sz="2400" strike="noStrike" u="none">
                <a:solidFill>
                  <a:schemeClr val="lt1"/>
                </a:solidFill>
                <a:effectLst/>
                <a:uFillTx/>
                <a:latin typeface="Calibri Light"/>
                <a:ea typeface="DejaVu Sans"/>
              </a:rPr>
              <a:t>Modeling Approach</a:t>
            </a:r>
            <a:endParaRPr b="0" lang="en-US" sz="2400" strike="noStrike" u="none">
              <a:solidFill>
                <a:srgbClr val="ffffff"/>
              </a:solidFill>
              <a:effectLst/>
              <a:uFillTx/>
              <a:latin typeface="Arial"/>
            </a:endParaRPr>
          </a:p>
        </p:txBody>
      </p:sp>
      <p:pic>
        <p:nvPicPr>
          <p:cNvPr id="73" name="Picture 271" descr=""/>
          <p:cNvPicPr/>
          <p:nvPr/>
        </p:nvPicPr>
        <p:blipFill>
          <a:blip r:embed="rId1"/>
          <a:stretch/>
        </p:blipFill>
        <p:spPr>
          <a:xfrm>
            <a:off x="720" y="720"/>
            <a:ext cx="1874880" cy="424800"/>
          </a:xfrm>
          <a:prstGeom prst="rect">
            <a:avLst/>
          </a:prstGeom>
          <a:noFill/>
          <a:ln w="0">
            <a:noFill/>
          </a:ln>
        </p:spPr>
      </p:pic>
      <p:pic>
        <p:nvPicPr>
          <p:cNvPr id="74" name="Picture 272" descr=""/>
          <p:cNvPicPr/>
          <p:nvPr/>
        </p:nvPicPr>
        <p:blipFill>
          <a:blip r:embed="rId2"/>
          <a:stretch/>
        </p:blipFill>
        <p:spPr>
          <a:xfrm>
            <a:off x="8946000" y="12960"/>
            <a:ext cx="1089720" cy="430920"/>
          </a:xfrm>
          <a:prstGeom prst="rect">
            <a:avLst/>
          </a:prstGeom>
          <a:noFill/>
          <a:ln w="0">
            <a:noFill/>
          </a:ln>
        </p:spPr>
      </p:pic>
      <p:pic>
        <p:nvPicPr>
          <p:cNvPr id="75" name="Picture 273" descr=""/>
          <p:cNvPicPr/>
          <p:nvPr/>
        </p:nvPicPr>
        <p:blipFill>
          <a:blip r:embed="rId3"/>
          <a:srcRect l="1416" t="3484" r="2377" b="2180"/>
          <a:stretch/>
        </p:blipFill>
        <p:spPr>
          <a:xfrm>
            <a:off x="854280" y="2078640"/>
            <a:ext cx="4250520" cy="1842840"/>
          </a:xfrm>
          <a:prstGeom prst="rect">
            <a:avLst/>
          </a:prstGeom>
          <a:noFill/>
          <a:ln w="18000">
            <a:noFill/>
          </a:ln>
        </p:spPr>
      </p:pic>
      <p:sp>
        <p:nvSpPr>
          <p:cNvPr id="76" name="Rectangle 274"/>
          <p:cNvSpPr/>
          <p:nvPr/>
        </p:nvSpPr>
        <p:spPr>
          <a:xfrm>
            <a:off x="958680" y="3938400"/>
            <a:ext cx="3812760" cy="328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900" strike="noStrike" u="none">
                <a:solidFill>
                  <a:srgbClr val="bf0041"/>
                </a:solidFill>
                <a:effectLst/>
                <a:uFillTx/>
                <a:latin typeface="Calibri"/>
                <a:ea typeface="DejaVu Sans"/>
              </a:rPr>
              <a:t>Figure 9 Different computational methods developed to study membrane and genome are valid in different length and time scales.</a:t>
            </a:r>
            <a:endParaRPr b="0" lang="en-US" sz="900" strike="noStrike" u="none">
              <a:solidFill>
                <a:srgbClr val="000000"/>
              </a:solidFill>
              <a:effectLst/>
              <a:uFillTx/>
              <a:latin typeface="Arial"/>
            </a:endParaRPr>
          </a:p>
        </p:txBody>
      </p:sp>
      <p:sp>
        <p:nvSpPr>
          <p:cNvPr id="77" name="Rectangle 275"/>
          <p:cNvSpPr/>
          <p:nvPr/>
        </p:nvSpPr>
        <p:spPr>
          <a:xfrm>
            <a:off x="573120" y="699480"/>
            <a:ext cx="9321120" cy="71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1800" strike="noStrike" u="none">
                <a:solidFill>
                  <a:srgbClr val="000000"/>
                </a:solidFill>
                <a:effectLst/>
                <a:uFillTx/>
                <a:latin typeface="Calibri"/>
                <a:ea typeface="DejaVu Sans"/>
              </a:rPr>
              <a:t>Coarse-Grained Models (CGM): </a:t>
            </a:r>
            <a:endParaRPr b="0" lang="en-US" sz="1800" strike="noStrike" u="none">
              <a:solidFill>
                <a:srgbClr val="000000"/>
              </a:solidFill>
              <a:effectLst/>
              <a:uFillTx/>
              <a:latin typeface="Arial"/>
            </a:endParaRPr>
          </a:p>
          <a:p>
            <a:pPr defTabSz="914400">
              <a:lnSpc>
                <a:spcPct val="100000"/>
              </a:lnSpc>
            </a:pPr>
            <a:r>
              <a:rPr b="0" lang="en-US" sz="1800" strike="noStrike" u="none">
                <a:solidFill>
                  <a:srgbClr val="000000"/>
                </a:solidFill>
                <a:effectLst/>
                <a:uFillTx/>
                <a:latin typeface="Calibri"/>
                <a:ea typeface="DejaVu Sans"/>
              </a:rPr>
              <a:t>It simplifies complex systems by grouping atoms or molecules into larger particles called beads. This allows for large-scale simulations at low computational cost and supports the identification of minimal-parameter models.</a:t>
            </a:r>
            <a:endParaRPr b="0" lang="en-US" sz="1800" strike="noStrike" u="none">
              <a:solidFill>
                <a:srgbClr val="000000"/>
              </a:solidFill>
              <a:effectLst/>
              <a:uFillTx/>
              <a:latin typeface="Arial"/>
            </a:endParaRPr>
          </a:p>
        </p:txBody>
      </p:sp>
      <p:pic>
        <p:nvPicPr>
          <p:cNvPr id="78" name="Picture 11" descr=""/>
          <p:cNvPicPr/>
          <p:nvPr/>
        </p:nvPicPr>
        <p:blipFill>
          <a:blip r:embed="rId4"/>
          <a:stretch/>
        </p:blipFill>
        <p:spPr>
          <a:xfrm>
            <a:off x="6577920" y="1632960"/>
            <a:ext cx="1981800" cy="2194200"/>
          </a:xfrm>
          <a:prstGeom prst="rect">
            <a:avLst/>
          </a:prstGeom>
          <a:noFill/>
          <a:ln w="0">
            <a:noFill/>
          </a:ln>
        </p:spPr>
      </p:pic>
      <p:sp>
        <p:nvSpPr>
          <p:cNvPr id="79" name="Rectangle 277"/>
          <p:cNvSpPr/>
          <p:nvPr/>
        </p:nvSpPr>
        <p:spPr>
          <a:xfrm>
            <a:off x="6175080" y="3908520"/>
            <a:ext cx="3274920" cy="358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pPr>
            <a:r>
              <a:rPr b="1" lang="en-US" sz="900" strike="noStrike" u="none">
                <a:solidFill>
                  <a:srgbClr val="c9211e"/>
                </a:solidFill>
                <a:effectLst/>
                <a:uFillTx/>
                <a:latin typeface="Calibri"/>
                <a:ea typeface="DejaVu Sans"/>
              </a:rPr>
              <a:t>Figure 10 Model of DNA/RNA (Orange Rod) and Organelles (Green Spheres) Confined in a Membrane (Rectangular Prism)</a:t>
            </a:r>
            <a:endParaRPr b="0" lang="en-US" sz="9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ACF91F99-AD80-4675-8D21-823C074097D0}"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5"/>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Simulation method</a:t>
            </a:r>
            <a:endParaRPr b="0" lang="en-US" sz="2400" strike="noStrike" u="none">
              <a:solidFill>
                <a:srgbClr val="ffffff"/>
              </a:solidFill>
              <a:effectLst/>
              <a:uFillTx/>
              <a:latin typeface="Arial"/>
            </a:endParaRPr>
          </a:p>
        </p:txBody>
      </p:sp>
      <p:pic>
        <p:nvPicPr>
          <p:cNvPr id="81" name="Picture 279" descr=""/>
          <p:cNvPicPr/>
          <p:nvPr/>
        </p:nvPicPr>
        <p:blipFill>
          <a:blip r:embed="rId1"/>
          <a:stretch/>
        </p:blipFill>
        <p:spPr>
          <a:xfrm>
            <a:off x="720" y="720"/>
            <a:ext cx="1874880" cy="424800"/>
          </a:xfrm>
          <a:prstGeom prst="rect">
            <a:avLst/>
          </a:prstGeom>
          <a:noFill/>
          <a:ln w="0">
            <a:noFill/>
          </a:ln>
        </p:spPr>
      </p:pic>
      <p:pic>
        <p:nvPicPr>
          <p:cNvPr id="82" name="Picture 280" descr=""/>
          <p:cNvPicPr/>
          <p:nvPr/>
        </p:nvPicPr>
        <p:blipFill>
          <a:blip r:embed="rId2"/>
          <a:stretch/>
        </p:blipFill>
        <p:spPr>
          <a:xfrm>
            <a:off x="8946000" y="12960"/>
            <a:ext cx="1089720" cy="430920"/>
          </a:xfrm>
          <a:prstGeom prst="rect">
            <a:avLst/>
          </a:prstGeom>
          <a:noFill/>
          <a:ln w="0">
            <a:noFill/>
          </a:ln>
        </p:spPr>
      </p:pic>
      <p:sp>
        <p:nvSpPr>
          <p:cNvPr id="83" name="Rectangle 281"/>
          <p:cNvSpPr/>
          <p:nvPr/>
        </p:nvSpPr>
        <p:spPr>
          <a:xfrm>
            <a:off x="701640" y="669600"/>
            <a:ext cx="8509320" cy="3524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pPr>
            <a:r>
              <a:rPr b="1" lang="en-US" sz="1800" strike="noStrike" u="none">
                <a:solidFill>
                  <a:srgbClr val="000000"/>
                </a:solidFill>
                <a:effectLst/>
                <a:uFillTx/>
                <a:latin typeface="Calibri"/>
                <a:ea typeface="DejaVu Sans"/>
              </a:rPr>
              <a:t>Monte Carlo Simulations: Using random sampling to solve math and physics problems</a:t>
            </a:r>
            <a:endParaRPr b="0" lang="en-US" sz="1800" strike="noStrike" u="none">
              <a:solidFill>
                <a:srgbClr val="000000"/>
              </a:solidFill>
              <a:effectLst/>
              <a:uFillTx/>
              <a:latin typeface="Arial"/>
            </a:endParaRPr>
          </a:p>
        </p:txBody>
      </p:sp>
      <p:sp>
        <p:nvSpPr>
          <p:cNvPr id="84" name="Rectangle 282"/>
          <p:cNvSpPr/>
          <p:nvPr/>
        </p:nvSpPr>
        <p:spPr>
          <a:xfrm>
            <a:off x="712080" y="1322280"/>
            <a:ext cx="5424120" cy="321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600" strike="noStrike" u="none">
                <a:solidFill>
                  <a:srgbClr val="000000"/>
                </a:solidFill>
                <a:effectLst/>
                <a:uFillTx/>
                <a:latin typeface="Calibri"/>
                <a:ea typeface="DejaVu Sans"/>
              </a:rPr>
              <a:t>The Metropolis acceptance probability P is defined as:</a:t>
            </a:r>
            <a:endParaRPr b="0" lang="en-US" sz="1600" strike="noStrike" u="none">
              <a:solidFill>
                <a:srgbClr val="000000"/>
              </a:solidFill>
              <a:effectLst/>
              <a:uFillTx/>
              <a:latin typeface="Arial"/>
            </a:endParaRPr>
          </a:p>
        </p:txBody>
      </p:sp>
      <p:pic>
        <p:nvPicPr>
          <p:cNvPr id="85" name="Picture 283" descr=""/>
          <p:cNvPicPr/>
          <p:nvPr/>
        </p:nvPicPr>
        <p:blipFill>
          <a:blip r:embed="rId3"/>
          <a:srcRect l="3004" t="10052" r="0" b="6334"/>
          <a:stretch/>
        </p:blipFill>
        <p:spPr>
          <a:xfrm>
            <a:off x="748800" y="1785600"/>
            <a:ext cx="2169000" cy="772560"/>
          </a:xfrm>
          <a:prstGeom prst="rect">
            <a:avLst/>
          </a:prstGeom>
          <a:noFill/>
          <a:ln w="18000">
            <a:noFill/>
          </a:ln>
        </p:spPr>
      </p:pic>
      <p:sp>
        <p:nvSpPr>
          <p:cNvPr id="86" name="Rectangle 284"/>
          <p:cNvSpPr/>
          <p:nvPr/>
        </p:nvSpPr>
        <p:spPr>
          <a:xfrm>
            <a:off x="756000" y="2725560"/>
            <a:ext cx="2417040" cy="321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600" strike="noStrike" u="none">
                <a:solidFill>
                  <a:srgbClr val="000000"/>
                </a:solidFill>
                <a:effectLst/>
                <a:uFillTx/>
                <a:latin typeface="Calibri"/>
                <a:ea typeface="DejaVu Sans"/>
              </a:rPr>
              <a:t>Metropolis rule:</a:t>
            </a:r>
            <a:endParaRPr b="0" lang="en-US" sz="1600" strike="noStrike" u="none">
              <a:solidFill>
                <a:srgbClr val="000000"/>
              </a:solidFill>
              <a:effectLst/>
              <a:uFillTx/>
              <a:latin typeface="Arial"/>
            </a:endParaRPr>
          </a:p>
        </p:txBody>
      </p:sp>
      <p:pic>
        <p:nvPicPr>
          <p:cNvPr id="87" name="Picture 285" descr=""/>
          <p:cNvPicPr/>
          <p:nvPr/>
        </p:nvPicPr>
        <p:blipFill>
          <a:blip r:embed="rId4"/>
          <a:stretch/>
        </p:blipFill>
        <p:spPr>
          <a:xfrm>
            <a:off x="732600" y="3126240"/>
            <a:ext cx="1758240" cy="354240"/>
          </a:xfrm>
          <a:prstGeom prst="rect">
            <a:avLst/>
          </a:prstGeom>
          <a:noFill/>
          <a:ln w="18000">
            <a:noFill/>
          </a:ln>
        </p:spPr>
      </p:pic>
      <p:sp>
        <p:nvSpPr>
          <p:cNvPr id="88" name="Rectangle 286"/>
          <p:cNvSpPr/>
          <p:nvPr/>
        </p:nvSpPr>
        <p:spPr>
          <a:xfrm>
            <a:off x="732600" y="3126240"/>
            <a:ext cx="8253000" cy="10137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89" name="Picture 287" descr=""/>
          <p:cNvPicPr/>
          <p:nvPr/>
        </p:nvPicPr>
        <p:blipFill>
          <a:blip r:embed="rId5"/>
          <a:stretch/>
        </p:blipFill>
        <p:spPr>
          <a:xfrm>
            <a:off x="5910840" y="1407600"/>
            <a:ext cx="3229920" cy="2106000"/>
          </a:xfrm>
          <a:prstGeom prst="rect">
            <a:avLst/>
          </a:prstGeom>
          <a:noFill/>
          <a:ln w="0">
            <a:noFill/>
          </a:ln>
        </p:spPr>
      </p:pic>
      <p:sp>
        <p:nvSpPr>
          <p:cNvPr id="2" name="PlaceHolder 1"/>
          <p:cNvSpPr>
            <a:spLocks noGrp="1"/>
          </p:cNvSpPr>
          <p:nvPr>
            <p:ph type="sldNum" idx="2"/>
          </p:nvPr>
        </p:nvSpPr>
        <p:spPr/>
        <p:txBody>
          <a:bodyPr/>
          <a:p>
            <a:fld id="{87ED0763-1DD5-44CF-9E9D-788C00978412}"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Rectangle 288"/>
          <p:cNvSpPr/>
          <p:nvPr/>
        </p:nvSpPr>
        <p:spPr>
          <a:xfrm>
            <a:off x="3821400" y="444600"/>
            <a:ext cx="1942200" cy="359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effectLst/>
              <a:uFillTx/>
              <a:latin typeface="Arial"/>
              <a:ea typeface="DejaVu Sans"/>
            </a:endParaRPr>
          </a:p>
        </p:txBody>
      </p:sp>
      <p:pic>
        <p:nvPicPr>
          <p:cNvPr id="91" name="Picture 289" descr=""/>
          <p:cNvPicPr/>
          <p:nvPr/>
        </p:nvPicPr>
        <p:blipFill>
          <a:blip r:embed="rId1"/>
          <a:stretch/>
        </p:blipFill>
        <p:spPr>
          <a:xfrm>
            <a:off x="2833920" y="1074600"/>
            <a:ext cx="3654720" cy="591840"/>
          </a:xfrm>
          <a:prstGeom prst="rect">
            <a:avLst/>
          </a:prstGeom>
          <a:noFill/>
          <a:ln w="0">
            <a:noFill/>
          </a:ln>
        </p:spPr>
      </p:pic>
      <p:sp>
        <p:nvSpPr>
          <p:cNvPr id="92" name="Rectangle 290"/>
          <p:cNvSpPr/>
          <p:nvPr/>
        </p:nvSpPr>
        <p:spPr>
          <a:xfrm>
            <a:off x="142920" y="663480"/>
            <a:ext cx="98125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To ensure that any two particles i and j do not overlap, we compute the squared center-to-center distance</a:t>
            </a:r>
            <a:endParaRPr b="0" lang="en-US" sz="1600" strike="noStrike" u="none">
              <a:solidFill>
                <a:srgbClr val="000000"/>
              </a:solidFill>
              <a:effectLst/>
              <a:uFillTx/>
              <a:latin typeface="Arial"/>
            </a:endParaRPr>
          </a:p>
        </p:txBody>
      </p:sp>
      <p:pic>
        <p:nvPicPr>
          <p:cNvPr id="93" name="Picture 291" descr=""/>
          <p:cNvPicPr/>
          <p:nvPr/>
        </p:nvPicPr>
        <p:blipFill>
          <a:blip r:embed="rId2"/>
          <a:stretch/>
        </p:blipFill>
        <p:spPr>
          <a:xfrm>
            <a:off x="3356640" y="3110760"/>
            <a:ext cx="1774800" cy="1440000"/>
          </a:xfrm>
          <a:prstGeom prst="rect">
            <a:avLst/>
          </a:prstGeom>
          <a:noFill/>
          <a:ln w="0">
            <a:noFill/>
          </a:ln>
        </p:spPr>
      </p:pic>
      <p:pic>
        <p:nvPicPr>
          <p:cNvPr id="94" name="Picture 292" descr=""/>
          <p:cNvPicPr/>
          <p:nvPr/>
        </p:nvPicPr>
        <p:blipFill>
          <a:blip r:embed="rId3"/>
          <a:srcRect l="0" t="20275" r="0" b="0"/>
          <a:stretch/>
        </p:blipFill>
        <p:spPr>
          <a:xfrm>
            <a:off x="3994560" y="2085480"/>
            <a:ext cx="898560" cy="411840"/>
          </a:xfrm>
          <a:prstGeom prst="rect">
            <a:avLst/>
          </a:prstGeom>
          <a:noFill/>
          <a:ln w="0">
            <a:noFill/>
          </a:ln>
        </p:spPr>
      </p:pic>
      <p:sp>
        <p:nvSpPr>
          <p:cNvPr id="95" name="Rectangle 293"/>
          <p:cNvSpPr/>
          <p:nvPr/>
        </p:nvSpPr>
        <p:spPr>
          <a:xfrm>
            <a:off x="610560" y="1645200"/>
            <a:ext cx="89701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trike="noStrike" u="none">
                <a:solidFill>
                  <a:srgbClr val="000000"/>
                </a:solidFill>
                <a:effectLst/>
                <a:uFillTx/>
                <a:latin typeface="Arial"/>
                <a:ea typeface="DejaVu Sans"/>
              </a:rPr>
              <a:t>For the particles with the diameter σ, overlap is rejected by imposing the condition</a:t>
            </a:r>
            <a:endParaRPr b="0" lang="en-US" sz="1600" strike="noStrike" u="none">
              <a:solidFill>
                <a:srgbClr val="000000"/>
              </a:solidFill>
              <a:effectLst/>
              <a:uFillTx/>
              <a:latin typeface="Arial"/>
            </a:endParaRPr>
          </a:p>
        </p:txBody>
      </p:sp>
      <p:pic>
        <p:nvPicPr>
          <p:cNvPr id="96" name="Picture 294" descr=""/>
          <p:cNvPicPr/>
          <p:nvPr/>
        </p:nvPicPr>
        <p:blipFill>
          <a:blip r:embed="rId4"/>
          <a:srcRect l="8129" t="0" r="0" b="2868"/>
          <a:stretch/>
        </p:blipFill>
        <p:spPr>
          <a:xfrm>
            <a:off x="8549640" y="1252080"/>
            <a:ext cx="1179360" cy="1653480"/>
          </a:xfrm>
          <a:prstGeom prst="rect">
            <a:avLst/>
          </a:prstGeom>
          <a:noFill/>
          <a:ln w="0">
            <a:noFill/>
          </a:ln>
        </p:spPr>
      </p:pic>
      <p:pic>
        <p:nvPicPr>
          <p:cNvPr id="97" name="Picture 295" descr=""/>
          <p:cNvPicPr/>
          <p:nvPr/>
        </p:nvPicPr>
        <p:blipFill>
          <a:blip r:embed="rId5"/>
          <a:srcRect l="0" t="11188" r="0" b="0"/>
          <a:stretch/>
        </p:blipFill>
        <p:spPr>
          <a:xfrm>
            <a:off x="5864400" y="2871000"/>
            <a:ext cx="1242000" cy="1715400"/>
          </a:xfrm>
          <a:prstGeom prst="rect">
            <a:avLst/>
          </a:prstGeom>
          <a:noFill/>
          <a:ln w="0">
            <a:noFill/>
          </a:ln>
        </p:spPr>
      </p:pic>
      <p:pic>
        <p:nvPicPr>
          <p:cNvPr id="98" name="Picture 296" descr=""/>
          <p:cNvPicPr/>
          <p:nvPr/>
        </p:nvPicPr>
        <p:blipFill>
          <a:blip r:embed="rId6"/>
          <a:stretch/>
        </p:blipFill>
        <p:spPr>
          <a:xfrm>
            <a:off x="720" y="720"/>
            <a:ext cx="1874880" cy="424800"/>
          </a:xfrm>
          <a:prstGeom prst="rect">
            <a:avLst/>
          </a:prstGeom>
          <a:noFill/>
          <a:ln w="0">
            <a:noFill/>
          </a:ln>
        </p:spPr>
      </p:pic>
      <p:sp>
        <p:nvSpPr>
          <p:cNvPr id="99" name="PlaceHolder 17"/>
          <p:cNvSpPr/>
          <p:nvPr/>
        </p:nvSpPr>
        <p:spPr>
          <a:xfrm>
            <a:off x="1892160" y="360"/>
            <a:ext cx="6126840" cy="424440"/>
          </a:xfrm>
          <a:prstGeom prst="rect">
            <a:avLst/>
          </a:prstGeom>
          <a:solidFill>
            <a:srgbClr val="1d3783"/>
          </a:solidFill>
          <a:ln w="0">
            <a:noFill/>
          </a:ln>
        </p:spPr>
        <p:style>
          <a:lnRef idx="0"/>
          <a:fillRef idx="0"/>
          <a:effectRef idx="0"/>
          <a:fontRef idx="minor"/>
        </p:style>
        <p:txBody>
          <a:bodyPr lIns="90000" rIns="90000" tIns="45000" bIns="45000" anchor="ctr">
            <a:noAutofit/>
          </a:bodyPr>
          <a:p>
            <a:pPr algn="ctr" defTabSz="914400">
              <a:lnSpc>
                <a:spcPct val="90000"/>
              </a:lnSpc>
              <a:tabLst>
                <a:tab algn="l" pos="0"/>
              </a:tabLst>
            </a:pPr>
            <a:r>
              <a:rPr b="1" lang="en-US" sz="2400" strike="noStrike" u="none">
                <a:solidFill>
                  <a:schemeClr val="lt1"/>
                </a:solidFill>
                <a:effectLst/>
                <a:uFillTx/>
                <a:latin typeface="Calibri Light"/>
                <a:ea typeface="DejaVu Sans"/>
              </a:rPr>
              <a:t>Exclude Volume</a:t>
            </a:r>
            <a:endParaRPr b="0" lang="en-US" sz="2400" strike="noStrike" u="none">
              <a:solidFill>
                <a:srgbClr val="ffffff"/>
              </a:solidFill>
              <a:effectLst/>
              <a:uFillTx/>
              <a:latin typeface="Arial"/>
            </a:endParaRPr>
          </a:p>
        </p:txBody>
      </p:sp>
      <p:pic>
        <p:nvPicPr>
          <p:cNvPr id="100" name="Picture 298" descr=""/>
          <p:cNvPicPr/>
          <p:nvPr/>
        </p:nvPicPr>
        <p:blipFill>
          <a:blip r:embed="rId7"/>
          <a:stretch/>
        </p:blipFill>
        <p:spPr>
          <a:xfrm>
            <a:off x="8946360" y="13320"/>
            <a:ext cx="1089720" cy="430920"/>
          </a:xfrm>
          <a:prstGeom prst="rect">
            <a:avLst/>
          </a:prstGeom>
          <a:noFill/>
          <a:ln w="0">
            <a:noFill/>
          </a:ln>
        </p:spPr>
      </p:pic>
      <p:sp>
        <p:nvSpPr>
          <p:cNvPr id="101" name="TextBox 2"/>
          <p:cNvSpPr/>
          <p:nvPr/>
        </p:nvSpPr>
        <p:spPr>
          <a:xfrm>
            <a:off x="5376240" y="2379240"/>
            <a:ext cx="305064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rgbClr val="ff0000"/>
                </a:solidFill>
                <a:effectLst/>
                <a:uFillTx/>
                <a:latin typeface="Arial"/>
                <a:ea typeface="DejaVu Sans"/>
              </a:rPr>
              <a:t>dij &lt; sigma (without square</a:t>
            </a:r>
            <a:r>
              <a:rPr b="0" lang="en-US" sz="1800" strike="noStrike" u="none">
                <a:solidFill>
                  <a:schemeClr val="dk1"/>
                </a:solidFill>
                <a:effectLst/>
                <a:uFillTx/>
                <a:latin typeface="Arial"/>
                <a:ea typeface="DejaVu Sans"/>
              </a:rPr>
              <a:t>)</a:t>
            </a:r>
            <a:endParaRPr b="0" lang="en-US" sz="1800" strike="noStrike" u="none">
              <a:solidFill>
                <a:srgbClr val="000000"/>
              </a:solidFill>
              <a:effectLst/>
              <a:uFillTx/>
              <a:latin typeface="Arial"/>
            </a:endParaRPr>
          </a:p>
        </p:txBody>
      </p:sp>
      <p:sp>
        <p:nvSpPr>
          <p:cNvPr id="2" name="PlaceHolder 1"/>
          <p:cNvSpPr>
            <a:spLocks noGrp="1"/>
          </p:cNvSpPr>
          <p:nvPr>
            <p:ph type="sldNum" idx="2"/>
          </p:nvPr>
        </p:nvSpPr>
        <p:spPr/>
        <p:txBody>
          <a:bodyPr/>
          <a:p>
            <a:fld id="{B04A075D-78A6-47C6-ADAB-9F5E99F8797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6268</TotalTime>
  <Application>LibreOffice/25.2.7.2$Linux_X86_64 LibreOffice_project/520$Build-2</Application>
  <AppVersion>15.0000</AppVersion>
  <Words>4341</Words>
  <Paragraphs>263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2025-09-29T12:55:13Z</dcterms:created>
  <dc:creator>ChwenYang Shew</dc:creator>
  <dc:description/>
  <dc:language>en-US</dc:language>
  <cp:lastModifiedBy/>
  <cp:lastPrinted>2025-11-24T03:47:33Z</cp:lastPrinted>
  <dcterms:modified xsi:type="dcterms:W3CDTF">2026-01-27T16:36:52Z</dcterms:modified>
  <cp:revision>372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Custom</vt:lpwstr>
  </property>
  <property fmtid="{D5CDD505-2E9C-101B-9397-08002B2CF9AE}" pid="4" name="Slides">
    <vt:i4>25</vt:i4>
  </property>
</Properties>
</file>